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324" r:id="rId2"/>
    <p:sldId id="281" r:id="rId3"/>
    <p:sldId id="329" r:id="rId4"/>
    <p:sldId id="336" r:id="rId5"/>
    <p:sldId id="325" r:id="rId6"/>
    <p:sldId id="331" r:id="rId7"/>
    <p:sldId id="326" r:id="rId8"/>
    <p:sldId id="330" r:id="rId9"/>
    <p:sldId id="349" r:id="rId10"/>
    <p:sldId id="341" r:id="rId11"/>
    <p:sldId id="350" r:id="rId12"/>
    <p:sldId id="346" r:id="rId13"/>
    <p:sldId id="347" r:id="rId14"/>
    <p:sldId id="351" r:id="rId15"/>
    <p:sldId id="327" r:id="rId16"/>
    <p:sldId id="337" r:id="rId17"/>
    <p:sldId id="332" r:id="rId18"/>
    <p:sldId id="348" r:id="rId19"/>
    <p:sldId id="338" r:id="rId20"/>
    <p:sldId id="339" r:id="rId21"/>
    <p:sldId id="334" r:id="rId22"/>
    <p:sldId id="344" r:id="rId23"/>
    <p:sldId id="328" r:id="rId24"/>
    <p:sldId id="335" r:id="rId25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787" autoAdjust="0"/>
    <p:restoredTop sz="96208" autoAdjust="0"/>
  </p:normalViewPr>
  <p:slideViewPr>
    <p:cSldViewPr>
      <p:cViewPr varScale="1">
        <p:scale>
          <a:sx n="108" d="100"/>
          <a:sy n="108" d="100"/>
        </p:scale>
        <p:origin x="232" y="3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5" d="100"/>
        <a:sy n="135" d="100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377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9AF00C-6D75-48A8-A194-B96D46F0E30B}" type="datetimeFigureOut">
              <a:rPr lang="en-US" smtClean="0"/>
              <a:t>8/5/20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F204BC-D94E-4A4A-A5D3-5EDFD9255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8512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564DB847-A7C6-423F-B771-46A6092732E3}" type="datetimeFigureOut">
              <a:rPr lang="en-US"/>
              <a:pPr>
                <a:defRPr/>
              </a:pPr>
              <a:t>8/5/20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37FC56A9-71FA-49A8-A49B-73E0C4B6E0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24676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6000" y="6477000"/>
            <a:ext cx="6096000" cy="38100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477000"/>
            <a:ext cx="6096000" cy="38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711200" y="1295400"/>
            <a:ext cx="10769600" cy="990600"/>
          </a:xfrm>
          <a:prstGeom prst="roundRect">
            <a:avLst/>
          </a:prstGeom>
          <a:solidFill>
            <a:srgbClr val="3333B2"/>
          </a:solidFill>
          <a:ln>
            <a:solidFill>
              <a:srgbClr val="3333B2"/>
            </a:solidFill>
          </a:ln>
          <a:effectLst>
            <a:outerShdw blurRad="114300"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428752" y="6488114"/>
            <a:ext cx="4667249" cy="369887"/>
          </a:xfrm>
          <a:prstGeom prst="rect">
            <a:avLst/>
          </a:prstGeom>
          <a:noFill/>
        </p:spPr>
        <p:txBody>
          <a:bodyPr anchor="ctr"/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  <a:latin typeface="+mn-lt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2800" y="1447800"/>
            <a:ext cx="10363200" cy="8382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0" y="6492876"/>
            <a:ext cx="4572000" cy="365125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492876"/>
            <a:ext cx="1524000" cy="365125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06CB4F1-E69D-4458-B775-B121381A0F5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3860800" y="2819400"/>
            <a:ext cx="4572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6000" y="6477000"/>
            <a:ext cx="6096000" cy="38100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477000"/>
            <a:ext cx="6096000" cy="38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1991544" y="2471772"/>
            <a:ext cx="8424936" cy="990600"/>
          </a:xfrm>
          <a:prstGeom prst="roundRect">
            <a:avLst/>
          </a:prstGeom>
          <a:solidFill>
            <a:srgbClr val="3333B2"/>
          </a:solidFill>
          <a:ln>
            <a:solidFill>
              <a:srgbClr val="3333B2"/>
            </a:solidFill>
          </a:ln>
          <a:effectLst>
            <a:outerShdw blurRad="114300" dist="152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428752" y="6488114"/>
            <a:ext cx="4667249" cy="369887"/>
          </a:xfrm>
          <a:prstGeom prst="rect">
            <a:avLst/>
          </a:prstGeom>
          <a:noFill/>
        </p:spPr>
        <p:txBody>
          <a:bodyPr anchor="ctr"/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bg1"/>
              </a:solidFill>
              <a:latin typeface="+mn-lt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7568" y="2564904"/>
            <a:ext cx="7992888" cy="838200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0" y="6492876"/>
            <a:ext cx="4572000" cy="365125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68000" y="6492876"/>
            <a:ext cx="1524000" cy="365125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06CB4F1-E69D-4458-B775-B121381A0F5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3533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6000" y="6477000"/>
            <a:ext cx="6096000" cy="38100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6477000"/>
            <a:ext cx="6096000" cy="38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704"/>
            <a:ext cx="12192000" cy="76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428752" y="6488114"/>
            <a:ext cx="4667249" cy="369887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kern="1200" dirty="0">
              <a:solidFill>
                <a:schemeClr val="bg1"/>
              </a:solidFill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207" y="1115825"/>
            <a:ext cx="11176000" cy="496855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400"/>
            </a:lvl1pPr>
            <a:lvl2pPr>
              <a:buSzPct val="60000"/>
              <a:buFontTx/>
              <a:buBlip>
                <a:blip r:embed="rId3"/>
              </a:buBlip>
              <a:defRPr sz="2000"/>
            </a:lvl2pPr>
            <a:lvl3pPr>
              <a:defRPr sz="1800"/>
            </a:lvl3pPr>
            <a:lvl4pPr>
              <a:defRPr sz="2000"/>
            </a:lvl4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12" y="1"/>
            <a:ext cx="12010189" cy="743953"/>
          </a:xfrm>
        </p:spPr>
        <p:txBody>
          <a:bodyPr/>
          <a:lstStyle>
            <a:lvl1pPr marL="182880" algn="l"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0" y="6492876"/>
            <a:ext cx="4673600" cy="365125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69600" y="6492876"/>
            <a:ext cx="1422400" cy="365125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5BC7FEBF-A170-470C-A369-F0D066FB58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3" name="Date Placeholder 6">
            <a:extLst>
              <a:ext uri="{FF2B5EF4-FFF2-40B4-BE49-F238E27FC236}">
                <a16:creationId xmlns:a16="http://schemas.microsoft.com/office/drawing/2014/main" id="{8949024A-46E8-CA4D-856E-6A228004C62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0" y="6492876"/>
            <a:ext cx="1422400" cy="365125"/>
          </a:xfrm>
          <a:prstGeom prst="rect">
            <a:avLst/>
          </a:prstGeo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096000" y="6477000"/>
            <a:ext cx="6096000" cy="38100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0" y="6477000"/>
            <a:ext cx="6096000" cy="38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76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28752" y="6488114"/>
            <a:ext cx="4667249" cy="369887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kern="1200" dirty="0">
              <a:solidFill>
                <a:schemeClr val="bg1"/>
              </a:solidFill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066801"/>
            <a:ext cx="5689600" cy="5059363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4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66801"/>
            <a:ext cx="5689600" cy="5059363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4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785600" cy="762000"/>
          </a:xfrm>
        </p:spPr>
        <p:txBody>
          <a:bodyPr/>
          <a:lstStyle>
            <a:lvl1pPr marL="182880" algn="l"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1422400" cy="365125"/>
          </a:xfrm>
          <a:prstGeom prst="rect">
            <a:avLst/>
          </a:prstGeo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FF05D9A-DAC8-4C53-B66B-408BAA307D90}" type="datetime1">
              <a:rPr lang="en-US" smtClean="0"/>
              <a:t>8/5/20</a:t>
            </a:fld>
            <a:endParaRPr lang="en-US" dirty="0"/>
          </a:p>
        </p:txBody>
      </p:sp>
      <p:sp>
        <p:nvSpPr>
          <p:cNvPr id="10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74611" y="6492876"/>
            <a:ext cx="4694989" cy="365125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1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69600" y="6492876"/>
            <a:ext cx="1422400" cy="365125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A58546F-1E4E-426D-9940-5EB4B4A746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096000" y="6477000"/>
            <a:ext cx="6096000" cy="38100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6477000"/>
            <a:ext cx="6096000" cy="38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76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28752" y="6488114"/>
            <a:ext cx="4667249" cy="369887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200" kern="1200" dirty="0">
              <a:solidFill>
                <a:schemeClr val="bg1"/>
              </a:solidFill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99060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676401"/>
            <a:ext cx="5386917" cy="4449763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0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990600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676401"/>
            <a:ext cx="5389033" cy="4449763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 sz="2000"/>
            </a:lvl1pPr>
            <a:lvl2pPr>
              <a:buSzPct val="60000"/>
              <a:buFontTx/>
              <a:buBlip>
                <a:blip r:embed="rId2"/>
              </a:buBlip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785600" cy="762000"/>
          </a:xfrm>
        </p:spPr>
        <p:txBody>
          <a:bodyPr/>
          <a:lstStyle>
            <a:lvl1pPr marL="182880" algn="l"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1" name="Date Placeholder 6"/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1422400" cy="365125"/>
          </a:xfrm>
          <a:prstGeom prst="rect">
            <a:avLst/>
          </a:prstGeo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5075E3A-870C-4809-ABC6-77B21E2CD478}" type="datetime1">
              <a:rPr lang="en-US" smtClean="0"/>
              <a:t>8/5/20</a:t>
            </a:fld>
            <a:endParaRPr lang="en-US"/>
          </a:p>
        </p:txBody>
      </p:sp>
      <p:sp>
        <p:nvSpPr>
          <p:cNvPr id="12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96000" y="6492876"/>
            <a:ext cx="4673600" cy="365125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 altLang="zh-CN" dirty="0"/>
          </a:p>
        </p:txBody>
      </p:sp>
      <p:sp>
        <p:nvSpPr>
          <p:cNvPr id="13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769600" y="6492876"/>
            <a:ext cx="1422400" cy="365125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4F25B14B-C98E-4C14-96E7-18DD3A29C1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D6CB6DE-1033-4C2C-8280-139BC16F7CB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D7B7BE0-BBED-A647-8C5A-37D9DFBDD8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5C974-51B5-F04E-8A7C-8D6E220350C7}" type="datetimeFigureOut">
              <a:rPr kumimoji="1" lang="zh-CN" altLang="en-US" smtClean="0"/>
              <a:t>2020/8/5</a:t>
            </a:fld>
            <a:endParaRPr kumimoji="1"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5" r:id="rId2"/>
    <p:sldLayoutId id="2147483672" r:id="rId3"/>
    <p:sldLayoutId id="2147483673" r:id="rId4"/>
    <p:sldLayoutId id="2147483674" r:id="rId5"/>
  </p:sldLayoutIdLst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ak97/branch-tutorial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mp.weixin.qq.com/s/_AwEYJylTeAcwC2W5jIjQw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16/j.tre.2020.101955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oak97/balltree-java/blob/master/src/BallTree.java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47D259-0FF9-2547-BCD0-9DA54C1AD6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7568" y="2518792"/>
            <a:ext cx="7992888" cy="838200"/>
          </a:xfrm>
        </p:spPr>
        <p:txBody>
          <a:bodyPr/>
          <a:lstStyle/>
          <a:p>
            <a:r>
              <a:rPr kumimoji="1" lang="zh-CN" altLang="en-US" dirty="0"/>
              <a:t>怎么做分支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A9E286A-22B6-104F-B6F6-29CAAB91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45EB2EB-D90A-BD4E-98A7-82E45569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6CB4F1-E69D-4458-B775-B121381A0F56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56D6FD2-2FD4-7C4D-990D-07355A205479}"/>
              </a:ext>
            </a:extLst>
          </p:cNvPr>
          <p:cNvSpPr txBox="1"/>
          <p:nvPr/>
        </p:nvSpPr>
        <p:spPr>
          <a:xfrm>
            <a:off x="3512410" y="4293096"/>
            <a:ext cx="53832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dirty="0" err="1"/>
              <a:t>zhu.qw@qq.com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获取最新：</a:t>
            </a:r>
            <a:r>
              <a:rPr lang="en" altLang="zh-CN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https://github.com/oak97/branch-tutorial</a:t>
            </a:r>
            <a:endParaRPr lang="en" altLang="zh-CN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5372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16C35D4C-0C6F-9241-8840-99749C2E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IP</a:t>
            </a:r>
            <a:r>
              <a:rPr kumimoji="1" lang="zh-CN" altLang="en-US" dirty="0"/>
              <a:t>例子 </a:t>
            </a:r>
            <a:r>
              <a:rPr kumimoji="1" lang="en-US" altLang="zh-CN" dirty="0"/>
              <a:t>MAX</a:t>
            </a:r>
            <a:r>
              <a:rPr kumimoji="1" lang="zh-CN" altLang="en-US" dirty="0"/>
              <a:t>问题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5B4CF5-44BE-0E4C-88B9-980B4354B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68967AB-0C1A-864D-9CCE-18F686FF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F7B375DB-3223-4C45-B355-CA20DFEC405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7C3FB28-7F23-A147-BA51-891E63F9E3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259" b="20051"/>
          <a:stretch/>
        </p:blipFill>
        <p:spPr>
          <a:xfrm>
            <a:off x="6243764" y="2020213"/>
            <a:ext cx="5768102" cy="256091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304D2995-AB6C-2E48-A692-16F106A630F5}"/>
              </a:ext>
            </a:extLst>
          </p:cNvPr>
          <p:cNvSpPr txBox="1"/>
          <p:nvPr/>
        </p:nvSpPr>
        <p:spPr>
          <a:xfrm>
            <a:off x="6243764" y="1577052"/>
            <a:ext cx="4918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P1</a:t>
            </a:r>
            <a:r>
              <a:rPr kumimoji="1" lang="zh-CN" altLang="en-US" dirty="0"/>
              <a:t>分支得到</a:t>
            </a:r>
            <a:r>
              <a:rPr kumimoji="1" lang="en-US" altLang="zh-CN" dirty="0"/>
              <a:t>P3</a:t>
            </a:r>
            <a:r>
              <a:rPr kumimoji="1" lang="zh-CN" altLang="en-US" dirty="0"/>
              <a:t>和</a:t>
            </a:r>
            <a:r>
              <a:rPr kumimoji="1" lang="en-US" altLang="zh-CN" dirty="0"/>
              <a:t>P4</a:t>
            </a:r>
            <a:r>
              <a:rPr kumimoji="1" lang="zh-CN" altLang="en-US" dirty="0"/>
              <a:t>：对</a:t>
            </a:r>
            <a:r>
              <a:rPr kumimoji="1" lang="en-US" altLang="zh-CN" dirty="0"/>
              <a:t>P1</a:t>
            </a:r>
            <a:r>
              <a:rPr kumimoji="1" lang="zh-CN" altLang="en-US" dirty="0"/>
              <a:t>的</a:t>
            </a:r>
            <a:r>
              <a:rPr kumimoji="1" lang="en-US" altLang="zh-CN" dirty="0"/>
              <a:t>x2=11.6</a:t>
            </a:r>
            <a:r>
              <a:rPr kumimoji="1" lang="zh-CN" altLang="en-US" dirty="0"/>
              <a:t>进行分支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C134400-B361-3D49-BB60-3D21DB09DBE4}"/>
              </a:ext>
            </a:extLst>
          </p:cNvPr>
          <p:cNvSpPr txBox="1"/>
          <p:nvPr/>
        </p:nvSpPr>
        <p:spPr>
          <a:xfrm>
            <a:off x="6243764" y="4715202"/>
            <a:ext cx="57681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分别求出</a:t>
            </a:r>
            <a:r>
              <a:rPr kumimoji="1" lang="en-US" altLang="zh-CN" dirty="0"/>
              <a:t>P3</a:t>
            </a:r>
            <a:r>
              <a:rPr kumimoji="1" lang="zh-CN" altLang="en-US" dirty="0"/>
              <a:t>和</a:t>
            </a:r>
            <a:r>
              <a:rPr kumimoji="1" lang="en-US" altLang="zh-CN" dirty="0"/>
              <a:t>P4</a:t>
            </a:r>
            <a:r>
              <a:rPr kumimoji="1" lang="zh-CN" altLang="en-US" dirty="0"/>
              <a:t>的最优解和最优值，</a:t>
            </a:r>
            <a:r>
              <a:rPr kumimoji="1" lang="en-US" altLang="zh-CN" dirty="0"/>
              <a:t>P3</a:t>
            </a:r>
            <a:r>
              <a:rPr kumimoji="1" lang="zh-CN" altLang="en-US" dirty="0"/>
              <a:t>上界为</a:t>
            </a:r>
            <a:r>
              <a:rPr kumimoji="1" lang="en-US" altLang="zh-CN" dirty="0"/>
              <a:t>147</a:t>
            </a:r>
            <a:r>
              <a:rPr kumimoji="1" lang="zh-CN" altLang="en-US" dirty="0"/>
              <a:t>，</a:t>
            </a:r>
            <a:r>
              <a:rPr kumimoji="1" lang="en-US" altLang="zh-CN" dirty="0"/>
              <a:t>P3</a:t>
            </a:r>
            <a:r>
              <a:rPr kumimoji="1" lang="zh-CN" altLang="en-US" dirty="0"/>
              <a:t>的</a:t>
            </a:r>
            <a:r>
              <a:rPr kumimoji="1" lang="en-US" altLang="zh-CN" dirty="0"/>
              <a:t>x</a:t>
            </a:r>
            <a:r>
              <a:rPr kumimoji="1" lang="zh-CN" altLang="en-US" dirty="0"/>
              <a:t>*是</a:t>
            </a:r>
            <a:r>
              <a:rPr kumimoji="1" lang="en-US" altLang="zh-CN" dirty="0"/>
              <a:t>IP</a:t>
            </a:r>
            <a:r>
              <a:rPr kumimoji="1" lang="zh-CN" altLang="en-US" dirty="0"/>
              <a:t>可行，并且</a:t>
            </a:r>
            <a:r>
              <a:rPr kumimoji="1" lang="en-US" altLang="zh-CN" dirty="0"/>
              <a:t>147&gt;144</a:t>
            </a:r>
            <a:r>
              <a:rPr kumimoji="1" lang="zh-CN" altLang="en-US" dirty="0"/>
              <a:t>，所以更新下界为</a:t>
            </a:r>
            <a:r>
              <a:rPr kumimoji="1" lang="en-US" altLang="zh-CN" dirty="0"/>
              <a:t>147</a:t>
            </a:r>
            <a:r>
              <a:rPr kumimoji="1" lang="zh-CN" altLang="en-US" dirty="0"/>
              <a:t>。</a:t>
            </a:r>
            <a:r>
              <a:rPr kumimoji="1" lang="en-US" altLang="zh-CN" dirty="0"/>
              <a:t>P4</a:t>
            </a:r>
            <a:r>
              <a:rPr kumimoji="1" lang="zh-CN" altLang="en-US" dirty="0"/>
              <a:t>上界为</a:t>
            </a:r>
            <a:r>
              <a:rPr kumimoji="1" lang="en-US" altLang="zh-CN" dirty="0"/>
              <a:t>150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P4</a:t>
            </a:r>
            <a:r>
              <a:rPr kumimoji="1" lang="zh-CN" altLang="en-US" dirty="0"/>
              <a:t>的</a:t>
            </a:r>
            <a:r>
              <a:rPr kumimoji="1" lang="en-US" altLang="zh-CN" dirty="0"/>
              <a:t>x</a:t>
            </a:r>
            <a:r>
              <a:rPr kumimoji="1" lang="zh-CN" altLang="en-US" dirty="0"/>
              <a:t>*也</a:t>
            </a:r>
            <a:r>
              <a:rPr kumimoji="1" lang="en-US" altLang="zh-CN" dirty="0"/>
              <a:t>IP</a:t>
            </a:r>
            <a:r>
              <a:rPr kumimoji="1" lang="zh-CN" altLang="en-US" dirty="0"/>
              <a:t>可行，并且</a:t>
            </a:r>
            <a:r>
              <a:rPr kumimoji="1" lang="en-US" altLang="zh-CN" dirty="0"/>
              <a:t>150&gt;147</a:t>
            </a:r>
            <a:r>
              <a:rPr kumimoji="1" lang="zh-CN" altLang="en-US" dirty="0"/>
              <a:t>，所以更新下界为</a:t>
            </a:r>
            <a:r>
              <a:rPr kumimoji="1" lang="en-US" altLang="zh-CN" dirty="0"/>
              <a:t>150</a:t>
            </a:r>
            <a:r>
              <a:rPr kumimoji="1" lang="zh-CN" altLang="en-US" dirty="0"/>
              <a:t>，不再分支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💡</a:t>
            </a:r>
            <a:r>
              <a:rPr kumimoji="1" lang="zh-CN" altLang="en-US" dirty="0"/>
              <a:t> 原</a:t>
            </a:r>
            <a:r>
              <a:rPr kumimoji="1" lang="en-US" altLang="zh-CN" dirty="0"/>
              <a:t>IP</a:t>
            </a:r>
            <a:r>
              <a:rPr kumimoji="1" lang="zh-CN" altLang="en-US" dirty="0"/>
              <a:t>问题的最优值就是</a:t>
            </a:r>
            <a:r>
              <a:rPr kumimoji="1" lang="en-US" altLang="zh-CN" dirty="0"/>
              <a:t>150</a:t>
            </a:r>
            <a:endParaRPr kumimoji="1"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7734048-53DD-0A4C-81CD-97892761FF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1" y="1577052"/>
            <a:ext cx="5884836" cy="422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51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2B54933-4575-A848-A63E-3CB602C235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599" y="1340768"/>
            <a:ext cx="2989064" cy="2553341"/>
          </a:xfrm>
          <a:prstGeom prst="rect">
            <a:avLst/>
          </a:prstGeom>
        </p:spPr>
      </p:pic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A84BCEA8-2A34-454D-A5A1-EB347FFF8C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3392" y="2862801"/>
            <a:ext cx="3651279" cy="1656000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00028335-B256-2947-B0E1-1AF12DB47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思考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E68EA25-86D8-B947-976F-C30763935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87C9064-3388-754A-BEBF-C2CB3F53E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387BEC5A-BB4E-8445-90A7-C44EC92E256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09645CB-2377-EC40-8B52-D98AB2210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6616" y="4308014"/>
            <a:ext cx="2845048" cy="1624672"/>
          </a:xfrm>
          <a:prstGeom prst="rect">
            <a:avLst/>
          </a:prstGeom>
        </p:spPr>
      </p:pic>
      <p:sp>
        <p:nvSpPr>
          <p:cNvPr id="10" name="左大括号 9">
            <a:extLst>
              <a:ext uri="{FF2B5EF4-FFF2-40B4-BE49-F238E27FC236}">
                <a16:creationId xmlns:a16="http://schemas.microsoft.com/office/drawing/2014/main" id="{7821C57B-F01C-3F41-9B1F-88D2A21B3665}"/>
              </a:ext>
            </a:extLst>
          </p:cNvPr>
          <p:cNvSpPr/>
          <p:nvPr/>
        </p:nvSpPr>
        <p:spPr>
          <a:xfrm>
            <a:off x="4209313" y="1782211"/>
            <a:ext cx="633286" cy="3672408"/>
          </a:xfrm>
          <a:prstGeom prst="leftBrac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云形标注 12">
            <a:extLst>
              <a:ext uri="{FF2B5EF4-FFF2-40B4-BE49-F238E27FC236}">
                <a16:creationId xmlns:a16="http://schemas.microsoft.com/office/drawing/2014/main" id="{6C933B28-7D04-5D43-A56C-9ECE7E88213F}"/>
              </a:ext>
            </a:extLst>
          </p:cNvPr>
          <p:cNvSpPr/>
          <p:nvPr/>
        </p:nvSpPr>
        <p:spPr>
          <a:xfrm>
            <a:off x="8218039" y="1304144"/>
            <a:ext cx="3206553" cy="1188752"/>
          </a:xfrm>
          <a:prstGeom prst="cloudCallout">
            <a:avLst>
              <a:gd name="adj1" fmla="val -76155"/>
              <a:gd name="adj2" fmla="val 37507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0380658-16CF-DB4D-8541-B8C1F86B32E1}"/>
              </a:ext>
            </a:extLst>
          </p:cNvPr>
          <p:cNvSpPr txBox="1"/>
          <p:nvPr/>
        </p:nvSpPr>
        <p:spPr>
          <a:xfrm>
            <a:off x="8432800" y="1483021"/>
            <a:ext cx="28246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真实距离（未知）</a:t>
            </a:r>
            <a:r>
              <a:rPr lang="en-US" altLang="zh-CN" sz="1600" dirty="0"/>
              <a:t>&gt;=</a:t>
            </a:r>
            <a:r>
              <a:rPr lang="en-US" altLang="zh-CN" sz="1600" dirty="0" err="1">
                <a:solidFill>
                  <a:srgbClr val="FF0000"/>
                </a:solidFill>
              </a:rPr>
              <a:t>lb</a:t>
            </a:r>
            <a:r>
              <a:rPr lang="en-US" altLang="zh-CN" sz="1600" dirty="0">
                <a:solidFill>
                  <a:srgbClr val="FF0000"/>
                </a:solidFill>
              </a:rPr>
              <a:t>&gt;</a:t>
            </a:r>
            <a:r>
              <a:rPr lang="en-US" altLang="zh-CN" sz="1600" dirty="0" err="1">
                <a:solidFill>
                  <a:srgbClr val="FF0000"/>
                </a:solidFill>
              </a:rPr>
              <a:t>ub</a:t>
            </a:r>
            <a:r>
              <a:rPr kumimoji="1" lang="en-US" altLang="zh-CN" sz="1600" dirty="0"/>
              <a:t> =</a:t>
            </a:r>
            <a:r>
              <a:rPr kumimoji="1" lang="zh-CN" altLang="en-US" sz="1600" dirty="0"/>
              <a:t> 当前最好距离，</a:t>
            </a:r>
            <a:r>
              <a:rPr kumimoji="1" lang="en-US" altLang="zh-CN" sz="1600" dirty="0" err="1"/>
              <a:t>lb</a:t>
            </a:r>
            <a:r>
              <a:rPr kumimoji="1" lang="zh-CN" altLang="en-US" sz="1600" dirty="0"/>
              <a:t>越接近真实距离，剪枝条件成立越多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11E2456-44EB-5747-B762-9EB9C1C0611B}"/>
              </a:ext>
            </a:extLst>
          </p:cNvPr>
          <p:cNvSpPr txBox="1"/>
          <p:nvPr/>
        </p:nvSpPr>
        <p:spPr>
          <a:xfrm>
            <a:off x="6816080" y="3247472"/>
            <a:ext cx="56938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000" dirty="0"/>
              <a:t>💡</a:t>
            </a:r>
            <a:endParaRPr kumimoji="1" lang="zh-CN" altLang="en-US" sz="3000" dirty="0"/>
          </a:p>
        </p:txBody>
      </p:sp>
    </p:spTree>
    <p:extLst>
      <p:ext uri="{BB962C8B-B14F-4D97-AF65-F5344CB8AC3E}">
        <p14:creationId xmlns:p14="http://schemas.microsoft.com/office/powerpoint/2010/main" val="3778615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2C3A6AD-3DA5-BD4E-A444-974B77562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238" y="1029138"/>
            <a:ext cx="11176000" cy="3623998"/>
          </a:xfrm>
        </p:spPr>
        <p:txBody>
          <a:bodyPr/>
          <a:lstStyle/>
          <a:p>
            <a:r>
              <a:rPr kumimoji="1" lang="zh-CN" altLang="en-US" sz="2200" dirty="0"/>
              <a:t>分支策略选取：不有效的分支会导致子问题很多</a:t>
            </a:r>
            <a:endParaRPr kumimoji="1" lang="en-US" altLang="zh-CN" sz="2200" dirty="0"/>
          </a:p>
          <a:p>
            <a:pPr marL="0" indent="0">
              <a:buNone/>
            </a:pPr>
            <a:endParaRPr kumimoji="1" lang="en-US" altLang="zh-CN" sz="2200" dirty="0"/>
          </a:p>
          <a:p>
            <a:r>
              <a:rPr kumimoji="1" lang="en-US" altLang="zh-CN" sz="2200" dirty="0"/>
              <a:t>Random Branching</a:t>
            </a:r>
            <a:r>
              <a:rPr kumimoji="1" lang="zh-CN" altLang="en-US" sz="2200" dirty="0"/>
              <a:t>：</a:t>
            </a:r>
            <a:r>
              <a:rPr kumimoji="1" lang="zh-CN" altLang="en-US" sz="2200"/>
              <a:t>随机选取非整数的变量</a:t>
            </a:r>
            <a:endParaRPr kumimoji="1" lang="en-US" altLang="zh-CN" sz="2200" dirty="0"/>
          </a:p>
          <a:p>
            <a:r>
              <a:rPr kumimoji="1" lang="en-US" altLang="zh-CN" sz="2200" dirty="0"/>
              <a:t>Most Infeasible Branching</a:t>
            </a:r>
            <a:r>
              <a:rPr kumimoji="1" lang="zh-CN" altLang="en-US" sz="2200" dirty="0"/>
              <a:t>：小数部分越接近</a:t>
            </a:r>
            <a:r>
              <a:rPr kumimoji="1" lang="en-US" altLang="zh-CN" sz="2200" dirty="0"/>
              <a:t>0.5</a:t>
            </a:r>
            <a:r>
              <a:rPr kumimoji="1" lang="zh-CN" altLang="en-US" sz="2200" dirty="0"/>
              <a:t>，就越远离整数</a:t>
            </a:r>
            <a:endParaRPr kumimoji="1" lang="en-US" altLang="zh-CN" sz="2200" dirty="0"/>
          </a:p>
          <a:p>
            <a:r>
              <a:rPr kumimoji="1" lang="en-US" altLang="zh-CN" sz="2200" dirty="0"/>
              <a:t>Pseudo Cost Branching</a:t>
            </a:r>
            <a:r>
              <a:rPr kumimoji="1" lang="zh-CN" altLang="en-US" sz="2200" dirty="0"/>
              <a:t>：</a:t>
            </a:r>
            <a:endParaRPr kumimoji="1" lang="en-US" altLang="zh-CN" sz="2200" dirty="0"/>
          </a:p>
          <a:p>
            <a:r>
              <a:rPr kumimoji="1" lang="en-US" altLang="zh-CN" sz="2200" dirty="0"/>
              <a:t>Strong Branching</a:t>
            </a:r>
          </a:p>
          <a:p>
            <a:r>
              <a:rPr kumimoji="1" lang="en-US" altLang="zh-CN" sz="2200" dirty="0"/>
              <a:t>Reliability Branching</a:t>
            </a:r>
          </a:p>
          <a:p>
            <a:r>
              <a:rPr kumimoji="1" lang="en-US" altLang="zh-CN" sz="2200" dirty="0"/>
              <a:t>Local Branching</a:t>
            </a:r>
          </a:p>
          <a:p>
            <a:endParaRPr kumimoji="1" lang="en-US" altLang="zh-CN" sz="2200" dirty="0"/>
          </a:p>
          <a:p>
            <a:endParaRPr kumimoji="1" lang="zh-CN" altLang="en-US" sz="2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7A30EF33-E2F7-7B41-A4F5-4526B30B3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分支策略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9E88E47-CCBE-7947-B8A9-C72D21AC8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4E424DF-C204-E74E-AB52-9DD26D007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F216EB45-F0D7-B24F-B7D4-879D3A6AB4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B7FF625-C474-2348-9450-E405EFE76586}"/>
              </a:ext>
            </a:extLst>
          </p:cNvPr>
          <p:cNvSpPr/>
          <p:nvPr/>
        </p:nvSpPr>
        <p:spPr>
          <a:xfrm>
            <a:off x="179238" y="6021288"/>
            <a:ext cx="850905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1000" dirty="0" err="1">
                <a:solidFill>
                  <a:srgbClr val="222222"/>
                </a:solidFill>
                <a:latin typeface="Arial" panose="020B0604020202020204" pitchFamily="34" charset="0"/>
              </a:rPr>
              <a:t>Achterberg</a:t>
            </a:r>
            <a:r>
              <a:rPr lang="en" altLang="zh-CN" sz="1000" dirty="0">
                <a:solidFill>
                  <a:srgbClr val="222222"/>
                </a:solidFill>
                <a:latin typeface="Arial" panose="020B0604020202020204" pitchFamily="34" charset="0"/>
              </a:rPr>
              <a:t> T, Koch T, Martin A. Branching rules revisited[J]. Operations Research Letters, 2005, 33(1): 42-54.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771454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6EE5699-B12A-204C-B39D-A460337C4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深度优先：容易更新上界，因为多次不同变量分支，容易得到</a:t>
            </a:r>
            <a:r>
              <a:rPr kumimoji="1" lang="en-US" altLang="zh-CN" dirty="0"/>
              <a:t>IP</a:t>
            </a:r>
            <a:r>
              <a:rPr kumimoji="1" lang="zh-CN" altLang="en-US" dirty="0"/>
              <a:t>可行的解</a:t>
            </a:r>
            <a:endParaRPr kumimoji="1" lang="en-US" altLang="zh-CN" dirty="0"/>
          </a:p>
          <a:p>
            <a:r>
              <a:rPr kumimoji="1" lang="zh-CN" altLang="en-US" dirty="0"/>
              <a:t>广度优先</a:t>
            </a:r>
            <a:endParaRPr kumimoji="1" lang="en-US" altLang="zh-CN" dirty="0"/>
          </a:p>
          <a:p>
            <a:r>
              <a:rPr kumimoji="1" lang="zh-CN" altLang="en-US" dirty="0"/>
              <a:t>最佳优先：最常用</a:t>
            </a:r>
            <a:endParaRPr kumimoji="1" lang="en-US" altLang="zh-CN" dirty="0"/>
          </a:p>
          <a:p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273C0DE-63C2-AD41-B206-5DAA7D5CB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节点搜索（选择）策略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ADA33CA-9643-C446-BB30-103FF3E64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24F572F-60F6-2543-B18B-6C67A7997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AF3318B2-E839-7240-8FBD-D572428D46C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65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28F4A25-EBCD-FC4B-BF59-06918EE6F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09458" y="1482501"/>
            <a:ext cx="5727642" cy="2703446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24AB1AF6-55CA-5E43-B300-C695CA7B2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最佳优先 和 深度优先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36FB88C-67F6-C74C-B0E7-7B0643C26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CAE7E2C-316C-A84C-8E77-585A74BED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D947300E-5DF5-4744-B68A-0F057DF5CA1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8338F81-CC33-8344-8DD2-46B07F833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875" y="1482501"/>
            <a:ext cx="5881036" cy="270344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38114C2-A702-DE47-946F-7408AA2FD5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8616" y="4194976"/>
            <a:ext cx="5539844" cy="149149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8A4B114-1130-0F42-994B-7AA635796C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540" y="4078767"/>
            <a:ext cx="5871305" cy="172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4286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6D2FF1-9164-CC45-85B7-3139CC1A1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416" y="1340768"/>
            <a:ext cx="10363200" cy="838200"/>
          </a:xfrm>
        </p:spPr>
        <p:txBody>
          <a:bodyPr/>
          <a:lstStyle/>
          <a:p>
            <a:r>
              <a:rPr kumimoji="1" lang="en-US" altLang="zh-CN" dirty="0"/>
              <a:t>P</a:t>
            </a:r>
            <a:r>
              <a:rPr kumimoji="1" lang="en" altLang="zh-CN" dirty="0"/>
              <a:t>art4 VRP</a:t>
            </a:r>
            <a:endParaRPr kumimoji="1"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E48C810-1FE0-CA45-BBBD-A2163E759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D196B7-1E63-2744-9C61-48BBB9DE5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6CB4F1-E69D-4458-B775-B121381A0F56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F2B29F8-3460-9E41-829A-034073F5409E}"/>
              </a:ext>
            </a:extLst>
          </p:cNvPr>
          <p:cNvSpPr txBox="1"/>
          <p:nvPr/>
        </p:nvSpPr>
        <p:spPr>
          <a:xfrm>
            <a:off x="2052084" y="2923953"/>
            <a:ext cx="45255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车辆流模型下的单纯</a:t>
            </a:r>
            <a:r>
              <a:rPr kumimoji="1" lang="en-US" altLang="zh-CN" dirty="0"/>
              <a:t>B&amp;B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集合覆盖模型下的</a:t>
            </a:r>
            <a:r>
              <a:rPr kumimoji="1" lang="en-US" altLang="zh-CN" dirty="0"/>
              <a:t>B&amp;P&amp;C</a:t>
            </a:r>
            <a:r>
              <a:rPr kumimoji="1" lang="zh-CN" altLang="en-US" dirty="0"/>
              <a:t>的</a:t>
            </a:r>
            <a:r>
              <a:rPr kumimoji="1" lang="en-US" altLang="zh-CN" dirty="0"/>
              <a:t>Branch</a:t>
            </a:r>
            <a:r>
              <a:rPr kumimoji="1" lang="zh-CN" altLang="en-US" dirty="0"/>
              <a:t>部分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用列生成求解</a:t>
            </a:r>
            <a:r>
              <a:rPr lang="en-US" altLang="zh-CN" dirty="0"/>
              <a:t>LP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定价子问题求解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Cut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46365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5D37766-105A-824A-AF23-A5DD59845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代码讲解</a:t>
            </a:r>
            <a:br>
              <a:rPr kumimoji="1" lang="en-US" altLang="zh-CN" dirty="0"/>
            </a:br>
            <a:br>
              <a:rPr kumimoji="1" lang="en-US" altLang="zh-CN" dirty="0"/>
            </a:br>
            <a:r>
              <a:rPr kumimoji="1" lang="zh-CN" altLang="en-US" dirty="0"/>
              <a:t>代码见数据魔术师公众号</a:t>
            </a:r>
            <a:br>
              <a:rPr kumimoji="1" lang="en-US" altLang="zh-CN" dirty="0"/>
            </a:br>
            <a:r>
              <a:rPr lang="zh-CN" altLang="en-US" dirty="0"/>
              <a:t>运筹学教学</a:t>
            </a:r>
            <a:r>
              <a:rPr lang="en-US" altLang="zh-CN" dirty="0"/>
              <a:t>|</a:t>
            </a:r>
            <a:r>
              <a:rPr lang="zh-CN" altLang="en-US" dirty="0"/>
              <a:t>分支定界法解带时间窗的车辆路径规划问题（附代码及详细注释）</a:t>
            </a:r>
            <a:br>
              <a:rPr kumimoji="1" lang="en-US" altLang="zh-CN" dirty="0"/>
            </a:br>
            <a:r>
              <a:rPr lang="en" altLang="zh-CN" dirty="0">
                <a:solidFill>
                  <a:schemeClr val="bg1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https://mp.weixin.qq.com/s/_AwEYJylTeAcwC2W5jIjQw</a:t>
            </a:r>
            <a:endParaRPr kumimoji="1" lang="en-US" altLang="zh-CN" dirty="0">
              <a:solidFill>
                <a:schemeClr val="bg1">
                  <a:lumMod val="50000"/>
                </a:schemeClr>
              </a:solidFill>
            </a:endParaRPr>
          </a:p>
          <a:p>
            <a:endParaRPr kumimoji="1" lang="en-US" altLang="zh-CN" dirty="0"/>
          </a:p>
          <a:p>
            <a:r>
              <a:rPr kumimoji="1" lang="zh-CN" altLang="en-US" dirty="0"/>
              <a:t>建模是流模型，即决策变量是</a:t>
            </a:r>
            <a:r>
              <a:rPr kumimoji="1" lang="en-US" altLang="zh-CN" dirty="0" err="1"/>
              <a:t>x_ij</a:t>
            </a:r>
            <a:r>
              <a:rPr kumimoji="1" lang="zh-CN" altLang="en-US" dirty="0"/>
              <a:t>，先在</a:t>
            </a:r>
            <a:r>
              <a:rPr kumimoji="1" lang="en-US" altLang="zh-CN" dirty="0"/>
              <a:t>LP</a:t>
            </a:r>
            <a:r>
              <a:rPr kumimoji="1" lang="zh-CN" altLang="en-US" dirty="0"/>
              <a:t>中将决策变量松弛成</a:t>
            </a:r>
            <a:r>
              <a:rPr kumimoji="1" lang="en-US" altLang="zh-CN" dirty="0"/>
              <a:t>[0,1]</a:t>
            </a:r>
            <a:r>
              <a:rPr kumimoji="1" lang="zh-CN" altLang="en-US" dirty="0"/>
              <a:t>，然后对非整数的</a:t>
            </a:r>
            <a:r>
              <a:rPr kumimoji="1" lang="en-US" altLang="zh-CN" dirty="0" err="1"/>
              <a:t>x_ij</a:t>
            </a:r>
            <a:r>
              <a:rPr kumimoji="1" lang="zh-CN" altLang="en-US" dirty="0"/>
              <a:t>进行分支，直至全部都变为整数变量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C44138E-B183-124F-892A-B80867718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VRPTW</a:t>
            </a:r>
            <a:r>
              <a:rPr kumimoji="1" lang="zh-CN" altLang="en-US" dirty="0"/>
              <a:t>纯粹的</a:t>
            </a:r>
            <a:r>
              <a:rPr kumimoji="1" lang="en-US" altLang="zh-CN" dirty="0"/>
              <a:t>B&amp;B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0C71D7C-8897-5B42-8A34-9053B9C69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201C0B3-A10F-C747-9118-BA486B335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317C8466-FEDB-1C4C-912E-11B4EBE9D29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73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FB012F2-A1C7-5E4C-B01C-CDCFCBB70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建模变为集合覆盖模型</a:t>
            </a:r>
            <a:endParaRPr kumimoji="1" lang="en-US" altLang="zh-CN" dirty="0"/>
          </a:p>
          <a:p>
            <a:r>
              <a:rPr kumimoji="1" lang="zh-CN" altLang="en-US" dirty="0">
                <a:solidFill>
                  <a:srgbClr val="00B050"/>
                </a:solidFill>
              </a:rPr>
              <a:t>绿色框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53785EA-D1D4-7645-B78A-F87EAFDD3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BPC</a:t>
            </a:r>
            <a:endParaRPr kumimoji="1"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C4A31E-762D-9241-A318-7B9D9A768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44F2B4E-FB36-0A41-A635-EB791D90E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5213A6A4-E38C-6847-8E4C-F2EE01D9121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5C098DC-9762-274B-BEF0-B57A99FAD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1544" y="1916832"/>
            <a:ext cx="7702845" cy="428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390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679A554-3BD3-BA40-BBBD-CF44F37F9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" dirty="0"/>
              <a:t>整体</a:t>
            </a:r>
            <a:r>
              <a:rPr lang="zh-CN" altLang="en-US" dirty="0"/>
              <a:t>框架：</a:t>
            </a:r>
            <a:r>
              <a:rPr lang="en" altLang="zh-CN" dirty="0"/>
              <a:t>Run</a:t>
            </a:r>
            <a:r>
              <a:rPr lang="en-US" altLang="zh-CN" dirty="0"/>
              <a:t>.main()</a:t>
            </a:r>
          </a:p>
          <a:p>
            <a:r>
              <a:rPr lang="zh-CN" altLang="en" dirty="0"/>
              <a:t>分支</a:t>
            </a:r>
            <a:r>
              <a:rPr lang="zh-CN" altLang="en-US" dirty="0"/>
              <a:t>框架：</a:t>
            </a:r>
            <a:r>
              <a:rPr lang="en" altLang="zh-CN" dirty="0"/>
              <a:t>Tree</a:t>
            </a:r>
            <a:r>
              <a:rPr lang="en-US" altLang="zh-CN" dirty="0"/>
              <a:t>.solve()</a:t>
            </a:r>
          </a:p>
          <a:p>
            <a:r>
              <a:rPr kumimoji="1" lang="zh-CN" altLang="en-US" dirty="0"/>
              <a:t>分支策略：</a:t>
            </a:r>
            <a:r>
              <a:rPr kumimoji="1" lang="en-US" altLang="zh-CN" dirty="0" err="1"/>
              <a:t>Branch.branch</a:t>
            </a:r>
            <a:r>
              <a:rPr kumimoji="1" lang="en-US" altLang="zh-CN" dirty="0"/>
              <a:t>()</a:t>
            </a: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4F3C52A-F9DC-0C41-9D81-F8D7A5A1E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代码讲解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8D03C51-26FA-7B40-9419-B68C63385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3BC2DED-5D8E-F34C-8902-EA686A075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20DE519D-E90D-E742-A04F-0EB78B3264E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9A0E04B-BC03-5045-8466-7E26891303F6}"/>
              </a:ext>
            </a:extLst>
          </p:cNvPr>
          <p:cNvSpPr txBox="1"/>
          <p:nvPr/>
        </p:nvSpPr>
        <p:spPr>
          <a:xfrm>
            <a:off x="363767" y="5884322"/>
            <a:ext cx="112908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000" dirty="0"/>
              <a:t>J. Li, H. Qin, R. Baldacci, and W. Zhu, “Branch-and-price-and-cut for the synchronized vehicle routing problem</a:t>
            </a:r>
            <a:r>
              <a:rPr lang="zh-CN" altLang="en-US" sz="1000" dirty="0"/>
              <a:t> </a:t>
            </a:r>
            <a:r>
              <a:rPr lang="en" altLang="zh-CN" sz="1000" dirty="0"/>
              <a:t>with</a:t>
            </a:r>
            <a:r>
              <a:rPr lang="zh-CN" altLang="en-US" sz="1000" dirty="0"/>
              <a:t> </a:t>
            </a:r>
            <a:r>
              <a:rPr lang="en" altLang="zh-CN" sz="1000" dirty="0"/>
              <a:t>split delivery, proportional service time and multiple time windows,” </a:t>
            </a:r>
          </a:p>
          <a:p>
            <a:r>
              <a:rPr lang="en" altLang="zh-CN" sz="1000" i="1" dirty="0"/>
              <a:t>Transportation Research Part E: Logistics and Transportation Review</a:t>
            </a:r>
            <a:r>
              <a:rPr lang="en" altLang="zh-CN" sz="1000" dirty="0"/>
              <a:t>, vol. 140, p. 101955, Aug. 2020, </a:t>
            </a:r>
            <a:r>
              <a:rPr lang="en" altLang="zh-CN" sz="1000" dirty="0" err="1"/>
              <a:t>doi</a:t>
            </a:r>
            <a:r>
              <a:rPr lang="en" altLang="zh-CN" sz="1000" dirty="0"/>
              <a:t>: </a:t>
            </a:r>
            <a:r>
              <a:rPr lang="en" altLang="zh-CN" sz="1000" dirty="0">
                <a:hlinkClick r:id="rId2"/>
              </a:rPr>
              <a:t>10.1016/j.tre.2020.101955</a:t>
            </a:r>
            <a:r>
              <a:rPr lang="en" altLang="zh-CN" sz="1000" dirty="0"/>
              <a:t>.</a:t>
            </a:r>
            <a:endParaRPr lang="en" altLang="zh-CN" sz="1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744505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B048010-FE1F-D34B-B9AE-F9E821482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207" y="1115825"/>
            <a:ext cx="11176000" cy="4041367"/>
          </a:xfrm>
        </p:spPr>
        <p:txBody>
          <a:bodyPr/>
          <a:lstStyle/>
          <a:p>
            <a:r>
              <a:rPr kumimoji="1" lang="zh-CN" altLang="en-US" dirty="0"/>
              <a:t>根据使用的车辆总数进行分支</a:t>
            </a:r>
            <a:endParaRPr kumimoji="1" lang="en-US" altLang="zh-CN" dirty="0"/>
          </a:p>
          <a:p>
            <a:r>
              <a:rPr kumimoji="1" lang="zh-CN" altLang="en-US" dirty="0"/>
              <a:t>根据访问每个客户的车辆数进行分支</a:t>
            </a:r>
            <a:endParaRPr kumimoji="1" lang="en-US" altLang="zh-CN" dirty="0"/>
          </a:p>
          <a:p>
            <a:r>
              <a:rPr kumimoji="1" lang="zh-CN" altLang="en-US" dirty="0"/>
              <a:t>根据两个客户之间的车辆流总和进行分支</a:t>
            </a:r>
            <a:endParaRPr kumimoji="1" lang="en-US" altLang="zh-CN" dirty="0"/>
          </a:p>
          <a:p>
            <a:r>
              <a:rPr kumimoji="1" lang="zh-CN" altLang="en-US" dirty="0"/>
              <a:t>根据连续三个客户之间的车辆流总和进行分支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zh-CN" altLang="en-US" dirty="0"/>
              <a:t>根据每个时间窗被选择的次数进行分支（用分支来处理难约束）</a:t>
            </a:r>
            <a:endParaRPr kumimoji="1"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DB147E7-40E1-204C-8BFF-171B10407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分支策略 </a:t>
            </a:r>
            <a:r>
              <a:rPr kumimoji="1" lang="en-US" altLang="zh-CN" dirty="0"/>
              <a:t>6.3</a:t>
            </a:r>
            <a:r>
              <a:rPr kumimoji="1" lang="zh-CN" altLang="en-US" dirty="0"/>
              <a:t>节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2BC54EA-7C61-A840-8A1C-592874FD0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6313CFF-F9E0-F342-84F0-4B227AF46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FA42CB25-A324-714F-8EFE-6C645D67E3B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64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5973B1-B2F2-8F45-A7CD-AFEA52378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1340768"/>
            <a:ext cx="7772400" cy="838200"/>
          </a:xfrm>
        </p:spPr>
        <p:txBody>
          <a:bodyPr/>
          <a:lstStyle/>
          <a:p>
            <a:r>
              <a:rPr kumimoji="1" lang="en-US" altLang="zh-CN" dirty="0"/>
              <a:t>P</a:t>
            </a:r>
            <a:r>
              <a:rPr kumimoji="1" lang="en" altLang="zh-CN" dirty="0"/>
              <a:t>art1</a:t>
            </a:r>
            <a:r>
              <a:rPr kumimoji="1" lang="zh-CN" altLang="en-US" dirty="0"/>
              <a:t> </a:t>
            </a:r>
            <a:r>
              <a:rPr kumimoji="1" lang="en-US" altLang="zh-CN" dirty="0"/>
              <a:t>Branch</a:t>
            </a:r>
            <a:endParaRPr kumimoji="1"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37D8F50-E31B-444C-9554-496BA0063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8C5BEE-EE2C-884B-83A1-55C95BA48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6CB4F1-E69D-4458-B775-B121381A0F56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3CFD6CC-4959-6444-AC73-13E236EED22F}"/>
              </a:ext>
            </a:extLst>
          </p:cNvPr>
          <p:cNvSpPr txBox="1"/>
          <p:nvPr/>
        </p:nvSpPr>
        <p:spPr>
          <a:xfrm>
            <a:off x="3287688" y="2950927"/>
            <a:ext cx="457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树结构的分支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决策树中的分支要素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balltree</a:t>
            </a:r>
            <a:r>
              <a:rPr lang="zh-CN" altLang="en-US" dirty="0"/>
              <a:t>代码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653871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66FF36F-9B64-D544-AC5E-7AE01F338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根据使用的车辆总数进行分支</a:t>
            </a:r>
            <a:endParaRPr kumimoji="1" lang="en-US" altLang="zh-CN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D826654-C0D3-8D41-A78C-F2F508845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90EFAE1-AA8C-B240-B459-0EB746C20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452945B2-7095-6644-B261-A75B8A349A0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506DC689-8456-F04D-9BCD-F6CBF2833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207" y="1115825"/>
            <a:ext cx="11176000" cy="4968552"/>
          </a:xfrm>
        </p:spPr>
        <p:txBody>
          <a:bodyPr/>
          <a:lstStyle/>
          <a:p>
            <a:r>
              <a:rPr lang="zh-CN" altLang="en-US" dirty="0"/>
              <a:t>代码讲解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Branch.</a:t>
            </a:r>
            <a:r>
              <a:rPr lang="en" altLang="zh-CN" dirty="0" err="1"/>
              <a:t>fraction_vehicle</a:t>
            </a:r>
            <a:r>
              <a:rPr lang="en" altLang="zh-CN" dirty="0"/>
              <a:t>()</a:t>
            </a:r>
          </a:p>
          <a:p>
            <a:r>
              <a:rPr lang="en-US" altLang="zh-CN" dirty="0"/>
              <a:t>Branch.</a:t>
            </a:r>
            <a:r>
              <a:rPr lang="en" altLang="zh-CN" dirty="0" err="1"/>
              <a:t>branch_vehicle</a:t>
            </a:r>
            <a:r>
              <a:rPr lang="en" altLang="zh-CN" dirty="0"/>
              <a:t>()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038094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E28B924-5702-C443-B77E-8D8B87A5A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代码讲解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用分支来处理难约束</a:t>
            </a:r>
            <a:endParaRPr lang="en-US" altLang="zh-CN" dirty="0"/>
          </a:p>
          <a:p>
            <a:r>
              <a:rPr lang="en-US" altLang="zh-CN" dirty="0"/>
              <a:t>Branch.</a:t>
            </a:r>
            <a:r>
              <a:rPr lang="en" altLang="zh-CN" dirty="0" err="1"/>
              <a:t>fraction_window</a:t>
            </a:r>
            <a:r>
              <a:rPr lang="en" altLang="zh-CN" dirty="0"/>
              <a:t>()</a:t>
            </a:r>
          </a:p>
          <a:p>
            <a:r>
              <a:rPr lang="en-US" altLang="zh-CN" dirty="0"/>
              <a:t>Branch.</a:t>
            </a:r>
            <a:r>
              <a:rPr lang="en" altLang="zh-CN" dirty="0" err="1"/>
              <a:t>branch_window</a:t>
            </a:r>
            <a:r>
              <a:rPr lang="en" altLang="zh-CN" dirty="0"/>
              <a:t>()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AAE8D2F-C972-0F4C-BF1A-8018193C8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根据每个时间窗被选择的次数进行分支</a:t>
            </a:r>
            <a:endParaRPr kumimoji="1" lang="en-US" altLang="zh-CN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F5455B-FC1F-E745-97BE-45EE71011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C9D337-257F-0446-B6AB-312FA3EB3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06A73E38-BDD0-C34E-888A-26DF5490CD7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99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F0DCBA0A-EFEC-9449-9B8C-C5A92DD2F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强分支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2D3D7A6-64AA-644A-909B-0E938E5DC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5E9B0D-AD57-D341-9296-45AF315A1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5F97FA2B-0DBB-694C-B219-6FD63B9FBB5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EDEB6EB-0A1B-C54F-8C94-ECE4575A5F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80" t="29486" r="14419" b="29827"/>
          <a:stretch/>
        </p:blipFill>
        <p:spPr>
          <a:xfrm>
            <a:off x="507999" y="1003619"/>
            <a:ext cx="8108281" cy="335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565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CAE2F7-1ED8-6A48-9891-153A79120C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416" y="1340768"/>
            <a:ext cx="10363200" cy="910208"/>
          </a:xfrm>
        </p:spPr>
        <p:txBody>
          <a:bodyPr/>
          <a:lstStyle/>
          <a:p>
            <a:r>
              <a:rPr kumimoji="1" lang="en-US" altLang="zh-CN" dirty="0"/>
              <a:t>P</a:t>
            </a:r>
            <a:r>
              <a:rPr kumimoji="1" lang="en" altLang="zh-CN" dirty="0"/>
              <a:t>art5 </a:t>
            </a:r>
            <a:r>
              <a:rPr kumimoji="1" lang="en-US" altLang="zh-CN" dirty="0"/>
              <a:t>Take-Away</a:t>
            </a:r>
            <a:endParaRPr kumimoji="1"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D4F5CC0-C070-1C4A-970C-29726FCC0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68A41C6-2B94-8E4E-9871-B83133866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6CB4F1-E69D-4458-B775-B121381A0F56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7E00926-B5C0-7245-A3E9-EB63D8380267}"/>
              </a:ext>
            </a:extLst>
          </p:cNvPr>
          <p:cNvSpPr txBox="1"/>
          <p:nvPr/>
        </p:nvSpPr>
        <p:spPr>
          <a:xfrm>
            <a:off x="3287688" y="2828835"/>
            <a:ext cx="47051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branch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bound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LP-based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B&amp;B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VRP:</a:t>
            </a:r>
            <a:r>
              <a:rPr kumimoji="1" lang="zh-CN" altLang="en-US" dirty="0"/>
              <a:t> </a:t>
            </a:r>
            <a:r>
              <a:rPr kumimoji="1" lang="en-US" altLang="zh-CN" dirty="0"/>
              <a:t>VRPTW</a:t>
            </a:r>
            <a:r>
              <a:rPr kumimoji="1" lang="zh-CN" altLang="en-US" dirty="0"/>
              <a:t>单纯</a:t>
            </a:r>
            <a:r>
              <a:rPr kumimoji="1" lang="en-US" altLang="zh-CN" dirty="0"/>
              <a:t>B&amp;B</a:t>
            </a:r>
            <a:r>
              <a:rPr kumimoji="1" lang="zh-CN" altLang="en-US" dirty="0"/>
              <a:t> </a:t>
            </a:r>
            <a:r>
              <a:rPr kumimoji="1" lang="en-US" altLang="zh-CN" dirty="0"/>
              <a:t>=&gt;</a:t>
            </a:r>
            <a:r>
              <a:rPr kumimoji="1" lang="zh-CN" altLang="en-US" dirty="0"/>
              <a:t> 论文的</a:t>
            </a:r>
            <a:r>
              <a:rPr kumimoji="1" lang="en-US" altLang="zh-CN" dirty="0"/>
              <a:t>B&amp;P&amp;C</a:t>
            </a:r>
          </a:p>
        </p:txBody>
      </p:sp>
    </p:spTree>
    <p:extLst>
      <p:ext uri="{BB962C8B-B14F-4D97-AF65-F5344CB8AC3E}">
        <p14:creationId xmlns:p14="http://schemas.microsoft.com/office/powerpoint/2010/main" val="18761311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47D259-0FF9-2547-BCD0-9DA54C1AD6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Thanks</a:t>
            </a:r>
            <a:endParaRPr kumimoji="1"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A9E286A-22B6-104F-B6F6-29CAAB91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45EB2EB-D90A-BD4E-98A7-82E45569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6CB4F1-E69D-4458-B775-B121381A0F56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583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EFAA7F25-DDDE-D84B-A585-749FBD3F6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决策树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FD3AF3CA-1FFC-A34F-B8F7-D3D6F3C52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树结构的分支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947D1E6-1887-5347-A5E4-742DF833C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CED2335-3D4E-674D-8652-9606156CD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749EC52E-BF6F-9548-9070-9721DBBBFBF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pic>
        <p:nvPicPr>
          <p:cNvPr id="8" name="内容占位符 12" descr="图片包含 游戏机, 标志&#10;&#10;描述已自动生成">
            <a:extLst>
              <a:ext uri="{FF2B5EF4-FFF2-40B4-BE49-F238E27FC236}">
                <a16:creationId xmlns:a16="http://schemas.microsoft.com/office/drawing/2014/main" id="{7E1880C4-A146-5E44-9BE8-613167F6D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537" y="1196752"/>
            <a:ext cx="5680467" cy="4629578"/>
          </a:xfrm>
          <a:prstGeom prst="rect">
            <a:avLst/>
          </a:prstGeom>
          <a:noFill/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45AED1E-AD0C-3F46-8F3E-41C1F847A868}"/>
              </a:ext>
            </a:extLst>
          </p:cNvPr>
          <p:cNvSpPr txBox="1"/>
          <p:nvPr/>
        </p:nvSpPr>
        <p:spPr>
          <a:xfrm>
            <a:off x="363767" y="6193641"/>
            <a:ext cx="112908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李航 </a:t>
            </a:r>
            <a:r>
              <a:rPr lang="en-US" altLang="zh-CN" sz="1000" dirty="0"/>
              <a:t>(2012) </a:t>
            </a:r>
            <a:r>
              <a:rPr lang="zh-CN" altLang="en-US" sz="1000" dirty="0"/>
              <a:t>统计学习方法</a:t>
            </a:r>
            <a:r>
              <a:rPr lang="en-US" altLang="zh-CN" sz="1000" dirty="0"/>
              <a:t>. </a:t>
            </a:r>
            <a:r>
              <a:rPr lang="zh-CN" altLang="en-US" sz="1000" dirty="0"/>
              <a:t>清华大学出版社</a:t>
            </a:r>
            <a:r>
              <a:rPr lang="en-US" altLang="zh-CN" sz="1000" dirty="0"/>
              <a:t>, </a:t>
            </a:r>
            <a:r>
              <a:rPr lang="zh-CN" altLang="en-US" sz="1000" dirty="0"/>
              <a:t>北京</a:t>
            </a:r>
            <a:r>
              <a:rPr lang="en-US" altLang="zh-CN" sz="1000" dirty="0"/>
              <a:t>.</a:t>
            </a:r>
            <a:endParaRPr lang="en" altLang="zh-CN" sz="1000" dirty="0">
              <a:effectLst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AAE546B-84CE-744C-AF72-7B56CE417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813" y="1691332"/>
            <a:ext cx="4900726" cy="355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108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C562506-DA40-844B-88AD-5A0F41C55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以</a:t>
            </a:r>
            <a:r>
              <a:rPr kumimoji="1" lang="en-US" altLang="zh-CN" dirty="0" err="1"/>
              <a:t>knn</a:t>
            </a:r>
            <a:r>
              <a:rPr kumimoji="1" lang="zh-CN" altLang="en-US" dirty="0"/>
              <a:t>的</a:t>
            </a:r>
            <a:r>
              <a:rPr kumimoji="1" lang="en-US" altLang="zh-CN" dirty="0" err="1"/>
              <a:t>balltree</a:t>
            </a:r>
            <a:r>
              <a:rPr kumimoji="1" lang="zh-CN" altLang="en-US" dirty="0"/>
              <a:t>代码为例</a:t>
            </a:r>
            <a:endParaRPr kumimoji="1" lang="en-US" altLang="zh-CN" dirty="0"/>
          </a:p>
          <a:p>
            <a:pPr marL="0" indent="0">
              <a:buNone/>
            </a:pPr>
            <a:r>
              <a:rPr lang="en" altLang="zh-CN" dirty="0">
                <a:hlinkClick r:id="rId2"/>
              </a:rPr>
              <a:t>https://github.com/oak97/balltree-java/blob/master/src/BallTree.java</a:t>
            </a:r>
            <a:endParaRPr kumimoji="1"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AC9DD45-21FF-B241-B5E2-2E3956FF3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CN" dirty="0" err="1"/>
              <a:t>balltree</a:t>
            </a:r>
            <a:r>
              <a:rPr kumimoji="1" lang="zh-CN" altLang="en-US" dirty="0"/>
              <a:t>代码讲解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D4125F-55A9-4546-9C6C-91FB14D96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5E92EB-0F60-7146-8D74-CEB429591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12BFF9B9-BEB2-2B42-83F1-546687D776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5EE41E6-A1D2-FB40-B87B-8F3BFC796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448" y="2483647"/>
            <a:ext cx="5376493" cy="3161551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33DD25A-232A-FF47-B325-42351B2628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8088" y="2352423"/>
            <a:ext cx="3010031" cy="329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059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942616-DA87-5D4F-9964-C7C99E45C5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1366664"/>
            <a:ext cx="10363200" cy="838200"/>
          </a:xfrm>
        </p:spPr>
        <p:txBody>
          <a:bodyPr/>
          <a:lstStyle/>
          <a:p>
            <a:r>
              <a:rPr kumimoji="1" lang="en" altLang="zh-CN" dirty="0"/>
              <a:t>Part2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</a:t>
            </a:r>
            <a:endParaRPr kumimoji="1"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A4C5EDA-F766-1F40-AA1A-08B2E8D78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F20FA5-81FB-D649-9DB3-396564FFC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6CB4F1-E69D-4458-B775-B121381A0F56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4DCC4B8-6851-FD40-B92D-92260B32358A}"/>
              </a:ext>
            </a:extLst>
          </p:cNvPr>
          <p:cNvSpPr txBox="1"/>
          <p:nvPr/>
        </p:nvSpPr>
        <p:spPr>
          <a:xfrm>
            <a:off x="3071664" y="2817249"/>
            <a:ext cx="31918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为什么要加入</a:t>
            </a:r>
            <a:r>
              <a:rPr lang="en-US" altLang="zh-CN" dirty="0"/>
              <a:t>bound</a:t>
            </a:r>
            <a:r>
              <a:rPr lang="zh-CN" altLang="en-US" dirty="0"/>
              <a:t>：剪枝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zh-CN" dirty="0" err="1"/>
              <a:t>lb</a:t>
            </a:r>
            <a:r>
              <a:rPr lang="zh-CN" altLang="en-US" dirty="0"/>
              <a:t>和</a:t>
            </a:r>
            <a:r>
              <a:rPr lang="en" altLang="zh-CN" dirty="0" err="1"/>
              <a:t>ub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3602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EDE6253B-B01C-8440-9A75-545F7282A2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4250" y="1340768"/>
            <a:ext cx="6624032" cy="3984107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A96AA77C-60CE-B44D-8987-4A91ADDDC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有信息搜索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DAFC35-D8FE-F242-B339-334DA59C4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F6792EC-8A69-0B46-BC2C-6459C8E88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8FF8225B-CDAD-CF4E-913E-D3F9798A352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1F949BF8-4ED5-FD48-B888-B81755D4A69A}"/>
              </a:ext>
            </a:extLst>
          </p:cNvPr>
          <p:cNvSpPr/>
          <p:nvPr/>
        </p:nvSpPr>
        <p:spPr>
          <a:xfrm>
            <a:off x="6920632" y="4509120"/>
            <a:ext cx="1512168" cy="288032"/>
          </a:xfrm>
          <a:prstGeom prst="roundRect">
            <a:avLst>
              <a:gd name="adj" fmla="val 50000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内容占位符 1">
            <a:extLst>
              <a:ext uri="{FF2B5EF4-FFF2-40B4-BE49-F238E27FC236}">
                <a16:creationId xmlns:a16="http://schemas.microsoft.com/office/drawing/2014/main" id="{6E656796-2F3F-CE4A-AFF5-3ED991DC9E64}"/>
              </a:ext>
            </a:extLst>
          </p:cNvPr>
          <p:cNvSpPr txBox="1">
            <a:spLocks/>
          </p:cNvSpPr>
          <p:nvPr/>
        </p:nvSpPr>
        <p:spPr bwMode="auto">
          <a:xfrm>
            <a:off x="192048" y="1081357"/>
            <a:ext cx="7975540" cy="4968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FontTx/>
              <a:buBlip>
                <a:blip r:embed="rId3"/>
              </a:buBlip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SzPct val="60000"/>
              <a:buFontTx/>
              <a:buBlip>
                <a:blip r:embed="rId4"/>
              </a:buBlip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/>
              <a:t>最短路径（最小化问题）</a:t>
            </a:r>
            <a:endParaRPr lang="en-US" altLang="zh-CN" sz="2000" dirty="0"/>
          </a:p>
          <a:p>
            <a:r>
              <a:rPr lang="en-US" altLang="zh-CN" sz="2000" dirty="0"/>
              <a:t>heuristic function</a:t>
            </a:r>
            <a:br>
              <a:rPr lang="en-US" altLang="zh-CN" sz="2000" dirty="0"/>
            </a:br>
            <a:r>
              <a:rPr lang="zh-CN" altLang="en-US" sz="2000" dirty="0"/>
              <a:t>当前节点到终点的想象中的最短距离（直线、曼哈顿</a:t>
            </a:r>
            <a:r>
              <a:rPr lang="en-US" altLang="zh-CN" sz="2000" dirty="0"/>
              <a:t>…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r>
              <a:rPr lang="en-US" altLang="zh-CN" sz="2000" dirty="0"/>
              <a:t>evaluation function</a:t>
            </a:r>
          </a:p>
          <a:p>
            <a:pPr lvl="1"/>
            <a:r>
              <a:rPr lang="en-US" altLang="zh-CN" dirty="0"/>
              <a:t>h()+</a:t>
            </a:r>
            <a:r>
              <a:rPr lang="zh-CN" altLang="en-US" dirty="0"/>
              <a:t>起点到当前节点的真实距离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当前节点的下界</a:t>
            </a:r>
            <a:r>
              <a:rPr lang="en-US" altLang="zh-CN" dirty="0">
                <a:solidFill>
                  <a:srgbClr val="FF0000"/>
                </a:solidFill>
              </a:rPr>
              <a:t>lower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bound</a:t>
            </a:r>
            <a:br>
              <a:rPr lang="en-US" altLang="zh-CN" dirty="0"/>
            </a:br>
            <a:r>
              <a:rPr lang="zh-CN" altLang="en-US" dirty="0"/>
              <a:t> </a:t>
            </a:r>
            <a:r>
              <a:rPr lang="en-US" altLang="zh-CN" dirty="0"/>
              <a:t>&lt;=</a:t>
            </a:r>
            <a:r>
              <a:rPr lang="zh-CN" altLang="en-US" dirty="0"/>
              <a:t> 真实总距离（未知）</a:t>
            </a:r>
            <a:br>
              <a:rPr lang="en-US" altLang="zh-CN" dirty="0"/>
            </a:br>
            <a:endParaRPr lang="en-US" altLang="zh-CN" dirty="0"/>
          </a:p>
          <a:p>
            <a:r>
              <a:rPr kumimoji="1" lang="en-US" altLang="zh-CN" sz="2000" dirty="0">
                <a:solidFill>
                  <a:srgbClr val="FF0000"/>
                </a:solidFill>
              </a:rPr>
              <a:t>upper</a:t>
            </a:r>
            <a:r>
              <a:rPr kumimoji="1" lang="zh-CN" altLang="en-US" sz="2000" dirty="0">
                <a:solidFill>
                  <a:srgbClr val="FF0000"/>
                </a:solidFill>
              </a:rPr>
              <a:t> </a:t>
            </a:r>
            <a:r>
              <a:rPr kumimoji="1" lang="en-US" altLang="zh-CN" sz="2000" dirty="0">
                <a:solidFill>
                  <a:srgbClr val="FF0000"/>
                </a:solidFill>
              </a:rPr>
              <a:t>bound</a:t>
            </a:r>
            <a:br>
              <a:rPr kumimoji="1" lang="en-US" altLang="zh-CN" sz="2000" dirty="0"/>
            </a:br>
            <a:r>
              <a:rPr kumimoji="1" lang="zh-CN" altLang="en-US" sz="2000" dirty="0"/>
              <a:t> </a:t>
            </a:r>
            <a:r>
              <a:rPr kumimoji="1" lang="en-US" altLang="zh-CN" sz="2000" dirty="0"/>
              <a:t>=</a:t>
            </a:r>
            <a:r>
              <a:rPr kumimoji="1" lang="zh-CN" altLang="en-US" sz="2000" dirty="0"/>
              <a:t> 当前最好距离</a:t>
            </a:r>
            <a:endParaRPr kumimoji="1" lang="en-US" altLang="zh-CN" sz="2000" dirty="0"/>
          </a:p>
          <a:p>
            <a:endParaRPr kumimoji="1" lang="en-US" altLang="zh-CN" sz="2000" dirty="0"/>
          </a:p>
          <a:p>
            <a:endParaRPr lang="en-US" altLang="zh-CN" sz="2000" dirty="0">
              <a:solidFill>
                <a:srgbClr val="FF0000"/>
              </a:solidFill>
            </a:endParaRPr>
          </a:p>
          <a:p>
            <a:r>
              <a:rPr lang="zh-CN" altLang="en-US" sz="2000" dirty="0">
                <a:solidFill>
                  <a:srgbClr val="FF0000"/>
                </a:solidFill>
              </a:rPr>
              <a:t>剪枝</a:t>
            </a:r>
            <a:r>
              <a:rPr lang="zh-CN" altLang="en-US" sz="2000" dirty="0"/>
              <a:t>：真实总距离（未知）</a:t>
            </a:r>
            <a:r>
              <a:rPr lang="en-US" altLang="zh-CN" sz="2000" dirty="0"/>
              <a:t>&gt;=</a:t>
            </a:r>
            <a:r>
              <a:rPr lang="en-US" altLang="zh-CN" sz="2000" dirty="0" err="1">
                <a:solidFill>
                  <a:srgbClr val="FF0000"/>
                </a:solidFill>
              </a:rPr>
              <a:t>lb</a:t>
            </a:r>
            <a:r>
              <a:rPr lang="en-US" altLang="zh-CN" sz="2000" dirty="0">
                <a:solidFill>
                  <a:srgbClr val="FF0000"/>
                </a:solidFill>
              </a:rPr>
              <a:t>&gt;</a:t>
            </a:r>
            <a:r>
              <a:rPr lang="en-US" altLang="zh-CN" sz="2000" dirty="0" err="1">
                <a:solidFill>
                  <a:srgbClr val="FF0000"/>
                </a:solidFill>
              </a:rPr>
              <a:t>ub</a:t>
            </a:r>
            <a:r>
              <a:rPr kumimoji="1" lang="en-US" altLang="zh-CN" sz="2000" dirty="0"/>
              <a:t> =</a:t>
            </a:r>
            <a:r>
              <a:rPr kumimoji="1" lang="zh-CN" altLang="en-US" sz="2000" dirty="0"/>
              <a:t> 当前最好距离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zh-CN" altLang="en-US" sz="2000" dirty="0"/>
              <a:t>            即 真实总距离（未知）</a:t>
            </a:r>
            <a:r>
              <a:rPr kumimoji="1" lang="en-US" altLang="zh-CN" sz="2000" dirty="0"/>
              <a:t>&gt;</a:t>
            </a:r>
            <a:r>
              <a:rPr kumimoji="1" lang="zh-CN" altLang="en-US" sz="2000" dirty="0"/>
              <a:t>当前最好距离</a:t>
            </a:r>
          </a:p>
        </p:txBody>
      </p:sp>
      <p:sp>
        <p:nvSpPr>
          <p:cNvPr id="18" name="左大括号 17">
            <a:extLst>
              <a:ext uri="{FF2B5EF4-FFF2-40B4-BE49-F238E27FC236}">
                <a16:creationId xmlns:a16="http://schemas.microsoft.com/office/drawing/2014/main" id="{2443CBEB-F359-A74A-982F-37450E977AC7}"/>
              </a:ext>
            </a:extLst>
          </p:cNvPr>
          <p:cNvSpPr/>
          <p:nvPr/>
        </p:nvSpPr>
        <p:spPr>
          <a:xfrm>
            <a:off x="5224230" y="3424600"/>
            <a:ext cx="360040" cy="1656184"/>
          </a:xfrm>
          <a:prstGeom prst="leftBrace">
            <a:avLst/>
          </a:prstGeom>
          <a:ln w="28575"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360040 w 360040"/>
                      <a:gd name="connsiteY0" fmla="*/ 1656184 h 1656184"/>
                      <a:gd name="connsiteX1" fmla="*/ 180020 w 360040"/>
                      <a:gd name="connsiteY1" fmla="*/ 1626182 h 1656184"/>
                      <a:gd name="connsiteX2" fmla="*/ 180020 w 360040"/>
                      <a:gd name="connsiteY2" fmla="*/ 1226776 h 1656184"/>
                      <a:gd name="connsiteX3" fmla="*/ 180020 w 360040"/>
                      <a:gd name="connsiteY3" fmla="*/ 858094 h 1656184"/>
                      <a:gd name="connsiteX4" fmla="*/ 0 w 360040"/>
                      <a:gd name="connsiteY4" fmla="*/ 828092 h 1656184"/>
                      <a:gd name="connsiteX5" fmla="*/ 180020 w 360040"/>
                      <a:gd name="connsiteY5" fmla="*/ 798090 h 1656184"/>
                      <a:gd name="connsiteX6" fmla="*/ 180020 w 360040"/>
                      <a:gd name="connsiteY6" fmla="*/ 429408 h 1656184"/>
                      <a:gd name="connsiteX7" fmla="*/ 180020 w 360040"/>
                      <a:gd name="connsiteY7" fmla="*/ 30002 h 1656184"/>
                      <a:gd name="connsiteX8" fmla="*/ 360040 w 360040"/>
                      <a:gd name="connsiteY8" fmla="*/ 0 h 1656184"/>
                      <a:gd name="connsiteX9" fmla="*/ 360040 w 360040"/>
                      <a:gd name="connsiteY9" fmla="*/ 585185 h 1656184"/>
                      <a:gd name="connsiteX10" fmla="*/ 360040 w 360040"/>
                      <a:gd name="connsiteY10" fmla="*/ 1153808 h 1656184"/>
                      <a:gd name="connsiteX11" fmla="*/ 360040 w 360040"/>
                      <a:gd name="connsiteY11" fmla="*/ 1656184 h 1656184"/>
                      <a:gd name="connsiteX0" fmla="*/ 360040 w 360040"/>
                      <a:gd name="connsiteY0" fmla="*/ 1656184 h 1656184"/>
                      <a:gd name="connsiteX1" fmla="*/ 180020 w 360040"/>
                      <a:gd name="connsiteY1" fmla="*/ 1626182 h 1656184"/>
                      <a:gd name="connsiteX2" fmla="*/ 180020 w 360040"/>
                      <a:gd name="connsiteY2" fmla="*/ 1226776 h 1656184"/>
                      <a:gd name="connsiteX3" fmla="*/ 180020 w 360040"/>
                      <a:gd name="connsiteY3" fmla="*/ 858094 h 1656184"/>
                      <a:gd name="connsiteX4" fmla="*/ 0 w 360040"/>
                      <a:gd name="connsiteY4" fmla="*/ 828092 h 1656184"/>
                      <a:gd name="connsiteX5" fmla="*/ 180020 w 360040"/>
                      <a:gd name="connsiteY5" fmla="*/ 798090 h 1656184"/>
                      <a:gd name="connsiteX6" fmla="*/ 180020 w 360040"/>
                      <a:gd name="connsiteY6" fmla="*/ 429408 h 1656184"/>
                      <a:gd name="connsiteX7" fmla="*/ 180020 w 360040"/>
                      <a:gd name="connsiteY7" fmla="*/ 30002 h 1656184"/>
                      <a:gd name="connsiteX8" fmla="*/ 360040 w 360040"/>
                      <a:gd name="connsiteY8" fmla="*/ 0 h 16561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040" h="1656184" stroke="0" extrusionOk="0">
                        <a:moveTo>
                          <a:pt x="360040" y="1656184"/>
                        </a:moveTo>
                        <a:cubicBezTo>
                          <a:pt x="256907" y="1653895"/>
                          <a:pt x="177885" y="1643553"/>
                          <a:pt x="180020" y="1626182"/>
                        </a:cubicBezTo>
                        <a:cubicBezTo>
                          <a:pt x="171927" y="1464759"/>
                          <a:pt x="184636" y="1423798"/>
                          <a:pt x="180020" y="1226776"/>
                        </a:cubicBezTo>
                        <a:cubicBezTo>
                          <a:pt x="175404" y="1029754"/>
                          <a:pt x="205758" y="1010300"/>
                          <a:pt x="180020" y="858094"/>
                        </a:cubicBezTo>
                        <a:cubicBezTo>
                          <a:pt x="171684" y="836963"/>
                          <a:pt x="104950" y="830733"/>
                          <a:pt x="0" y="828092"/>
                        </a:cubicBezTo>
                        <a:cubicBezTo>
                          <a:pt x="103310" y="828553"/>
                          <a:pt x="180826" y="813001"/>
                          <a:pt x="180020" y="798090"/>
                        </a:cubicBezTo>
                        <a:cubicBezTo>
                          <a:pt x="172495" y="663253"/>
                          <a:pt x="202109" y="513618"/>
                          <a:pt x="180020" y="429408"/>
                        </a:cubicBezTo>
                        <a:cubicBezTo>
                          <a:pt x="157931" y="345198"/>
                          <a:pt x="225987" y="222465"/>
                          <a:pt x="180020" y="30002"/>
                        </a:cubicBezTo>
                        <a:cubicBezTo>
                          <a:pt x="196788" y="22820"/>
                          <a:pt x="277788" y="4128"/>
                          <a:pt x="360040" y="0"/>
                        </a:cubicBezTo>
                        <a:cubicBezTo>
                          <a:pt x="424947" y="268802"/>
                          <a:pt x="344986" y="405623"/>
                          <a:pt x="360040" y="585185"/>
                        </a:cubicBezTo>
                        <a:cubicBezTo>
                          <a:pt x="375094" y="764747"/>
                          <a:pt x="326010" y="1025251"/>
                          <a:pt x="360040" y="1153808"/>
                        </a:cubicBezTo>
                        <a:cubicBezTo>
                          <a:pt x="394070" y="1282365"/>
                          <a:pt x="313066" y="1467803"/>
                          <a:pt x="360040" y="1656184"/>
                        </a:cubicBezTo>
                        <a:close/>
                      </a:path>
                      <a:path w="360040" h="1656184" fill="none" extrusionOk="0">
                        <a:moveTo>
                          <a:pt x="360040" y="1656184"/>
                        </a:moveTo>
                        <a:cubicBezTo>
                          <a:pt x="260143" y="1656063"/>
                          <a:pt x="180757" y="1641837"/>
                          <a:pt x="180020" y="1626182"/>
                        </a:cubicBezTo>
                        <a:cubicBezTo>
                          <a:pt x="137816" y="1443412"/>
                          <a:pt x="182643" y="1331769"/>
                          <a:pt x="180020" y="1226776"/>
                        </a:cubicBezTo>
                        <a:cubicBezTo>
                          <a:pt x="177397" y="1121783"/>
                          <a:pt x="182391" y="963836"/>
                          <a:pt x="180020" y="858094"/>
                        </a:cubicBezTo>
                        <a:cubicBezTo>
                          <a:pt x="178436" y="847488"/>
                          <a:pt x="95446" y="816132"/>
                          <a:pt x="0" y="828092"/>
                        </a:cubicBezTo>
                        <a:cubicBezTo>
                          <a:pt x="102936" y="827378"/>
                          <a:pt x="181453" y="814893"/>
                          <a:pt x="180020" y="798090"/>
                        </a:cubicBezTo>
                        <a:cubicBezTo>
                          <a:pt x="141334" y="638841"/>
                          <a:pt x="194213" y="507173"/>
                          <a:pt x="180020" y="429408"/>
                        </a:cubicBezTo>
                        <a:cubicBezTo>
                          <a:pt x="165827" y="351643"/>
                          <a:pt x="189233" y="207455"/>
                          <a:pt x="180020" y="30002"/>
                        </a:cubicBezTo>
                        <a:cubicBezTo>
                          <a:pt x="182418" y="36200"/>
                          <a:pt x="269246" y="-2902"/>
                          <a:pt x="360040" y="0"/>
                        </a:cubicBezTo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3F4320F-E4C8-7B45-BF4A-225F0018F2BD}"/>
              </a:ext>
            </a:extLst>
          </p:cNvPr>
          <p:cNvSpPr/>
          <p:nvPr/>
        </p:nvSpPr>
        <p:spPr>
          <a:xfrm>
            <a:off x="421207" y="6153073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CN" sz="1000" dirty="0"/>
              <a:t>Artificial Intelligence: Foundations of Computational Agents</a:t>
            </a:r>
            <a:endParaRPr lang="zh-CN" altLang="en-US" sz="10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941A375-06DB-864D-8157-7BBBCAB7D414}"/>
              </a:ext>
            </a:extLst>
          </p:cNvPr>
          <p:cNvSpPr txBox="1"/>
          <p:nvPr/>
        </p:nvSpPr>
        <p:spPr>
          <a:xfrm>
            <a:off x="7982857" y="5660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5633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9BFB2A-0FD8-3C42-A9B6-FCDC9A1DD8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9416" y="1340768"/>
            <a:ext cx="10363200" cy="838200"/>
          </a:xfrm>
        </p:spPr>
        <p:txBody>
          <a:bodyPr/>
          <a:lstStyle/>
          <a:p>
            <a:r>
              <a:rPr kumimoji="1" lang="en-US" altLang="zh-CN" dirty="0"/>
              <a:t>Part3</a:t>
            </a:r>
            <a:r>
              <a:rPr kumimoji="1" lang="zh-CN" altLang="en-US" dirty="0"/>
              <a:t> </a:t>
            </a:r>
            <a:r>
              <a:rPr kumimoji="1" lang="en-US" altLang="zh-CN" dirty="0"/>
              <a:t>(M)IP</a:t>
            </a:r>
            <a:endParaRPr kumimoji="1"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902C9BB-14B9-B74E-8860-8E0123D34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6E1EE5-86EB-554B-BB45-A913E145C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06CB4F1-E69D-4458-B775-B121381A0F56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F86472-55A4-254F-BD1A-5F40D0E274AF}"/>
              </a:ext>
            </a:extLst>
          </p:cNvPr>
          <p:cNvSpPr txBox="1"/>
          <p:nvPr/>
        </p:nvSpPr>
        <p:spPr>
          <a:xfrm>
            <a:off x="1159821" y="2871789"/>
            <a:ext cx="62321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LP-based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B&amp;B</a:t>
            </a:r>
            <a:r>
              <a:rPr kumimoji="1" lang="zh-CN" altLang="en-US" dirty="0"/>
              <a:t>：</a:t>
            </a:r>
            <a:r>
              <a:rPr lang="en" altLang="zh-CN" dirty="0"/>
              <a:t>LP</a:t>
            </a:r>
            <a:r>
              <a:rPr lang="zh-CN" altLang="en-US" dirty="0"/>
              <a:t>作为</a:t>
            </a:r>
            <a:r>
              <a:rPr lang="en" altLang="zh-CN" dirty="0"/>
              <a:t>IP</a:t>
            </a:r>
            <a:r>
              <a:rPr lang="zh-CN" altLang="en-US" dirty="0"/>
              <a:t>的下界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松弛后的</a:t>
            </a:r>
            <a:r>
              <a:rPr lang="en-US" altLang="zh-CN" dirty="0"/>
              <a:t>LP</a:t>
            </a:r>
            <a:r>
              <a:rPr lang="zh-CN" altLang="en-US" dirty="0"/>
              <a:t>恰是原</a:t>
            </a:r>
            <a:r>
              <a:rPr lang="en-US" altLang="zh-CN" dirty="0"/>
              <a:t>IP</a:t>
            </a:r>
            <a:r>
              <a:rPr lang="zh-CN" altLang="en-US" dirty="0"/>
              <a:t>的下界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不用像前面最短路问题尝试各种</a:t>
            </a:r>
            <a:r>
              <a:rPr lang="en-US" altLang="zh-CN" dirty="0"/>
              <a:t>heuristic function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也不用不同问题手工定制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松弛后的</a:t>
            </a:r>
            <a:r>
              <a:rPr lang="en-US" altLang="zh-CN" dirty="0"/>
              <a:t>LP</a:t>
            </a:r>
            <a:r>
              <a:rPr lang="zh-CN" altLang="en-US" dirty="0"/>
              <a:t>无可行解：剪枝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LP</a:t>
            </a:r>
            <a:r>
              <a:rPr lang="zh-CN" altLang="en-US" dirty="0"/>
              <a:t>的可行解如果也是</a:t>
            </a:r>
            <a:r>
              <a:rPr lang="en-US" altLang="zh-CN" dirty="0"/>
              <a:t>IP</a:t>
            </a:r>
            <a:r>
              <a:rPr lang="zh-CN" altLang="en-US" dirty="0"/>
              <a:t>可行：更新上界，剪枝（不用继续分支）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3CCA891-1593-8D4B-A37F-97DC117BF2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989" y="2726676"/>
            <a:ext cx="3822700" cy="2641600"/>
          </a:xfrm>
          <a:prstGeom prst="rect">
            <a:avLst/>
          </a:prstGeom>
        </p:spPr>
      </p:pic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CE87D43A-1B0C-E245-A6E3-E65FA1D3D7BB}"/>
              </a:ext>
            </a:extLst>
          </p:cNvPr>
          <p:cNvCxnSpPr>
            <a:cxnSpLocks/>
          </p:cNvCxnSpPr>
          <p:nvPr/>
        </p:nvCxnSpPr>
        <p:spPr>
          <a:xfrm flipH="1">
            <a:off x="10487472" y="3181756"/>
            <a:ext cx="180528" cy="1688390"/>
          </a:xfrm>
          <a:prstGeom prst="line">
            <a:avLst/>
          </a:prstGeom>
          <a:ln w="190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668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FD554FBC-F3CC-A74E-BA39-0ACE70065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228" y="2251197"/>
            <a:ext cx="5122218" cy="2123199"/>
          </a:xfrm>
          <a:prstGeom prst="rect">
            <a:avLst/>
          </a:prstGeom>
        </p:spPr>
      </p:pic>
      <p:sp>
        <p:nvSpPr>
          <p:cNvPr id="3" name="标题 2">
            <a:extLst>
              <a:ext uri="{FF2B5EF4-FFF2-40B4-BE49-F238E27FC236}">
                <a16:creationId xmlns:a16="http://schemas.microsoft.com/office/drawing/2014/main" id="{13993891-AD6D-714C-BDBD-B8383C27F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IP</a:t>
            </a:r>
            <a:r>
              <a:rPr kumimoji="1" lang="zh-CN" altLang="en-US" dirty="0"/>
              <a:t>例子 </a:t>
            </a:r>
            <a:r>
              <a:rPr kumimoji="1" lang="en-US" altLang="zh-CN" dirty="0"/>
              <a:t>MAX</a:t>
            </a:r>
            <a:r>
              <a:rPr kumimoji="1" lang="zh-CN" altLang="en-US" dirty="0"/>
              <a:t>问题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DCCC43E-83C1-B243-B42C-56320FB29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7087DC1-1AA7-9842-A275-496EC7DEF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E1C53A20-8C21-3040-A367-5C153E8EA3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873121A-0DAD-474E-8C11-B35384028984}"/>
              </a:ext>
            </a:extLst>
          </p:cNvPr>
          <p:cNvSpPr txBox="1"/>
          <p:nvPr/>
        </p:nvSpPr>
        <p:spPr>
          <a:xfrm>
            <a:off x="327228" y="1595697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原</a:t>
            </a:r>
            <a:r>
              <a:rPr kumimoji="1" lang="en-US" altLang="zh-CN" dirty="0"/>
              <a:t>IP</a:t>
            </a:r>
            <a:r>
              <a:rPr kumimoji="1" lang="zh-CN" altLang="en-US" dirty="0"/>
              <a:t>问题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6ADB8C6-820B-074A-8D39-46A014E12F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84" y="2060848"/>
            <a:ext cx="5574780" cy="255547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C2508AD-E88A-D345-9B72-6C02CEA406B1}"/>
              </a:ext>
            </a:extLst>
          </p:cNvPr>
          <p:cNvSpPr txBox="1"/>
          <p:nvPr/>
        </p:nvSpPr>
        <p:spPr>
          <a:xfrm>
            <a:off x="6096000" y="1595697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原</a:t>
            </a:r>
            <a:r>
              <a:rPr kumimoji="1" lang="en-US" altLang="zh-CN" dirty="0"/>
              <a:t>IP</a:t>
            </a:r>
            <a:r>
              <a:rPr kumimoji="1" lang="zh-CN" altLang="en-US" dirty="0"/>
              <a:t>问题对应的</a:t>
            </a:r>
            <a:r>
              <a:rPr kumimoji="1" lang="en-US" altLang="zh-CN" dirty="0"/>
              <a:t>LP</a:t>
            </a:r>
            <a:r>
              <a:rPr kumimoji="1" lang="zh-CN" altLang="en-US" dirty="0"/>
              <a:t>：</a:t>
            </a:r>
            <a:r>
              <a:rPr kumimoji="1" lang="en-US" altLang="zh-CN" dirty="0"/>
              <a:t>P</a:t>
            </a:r>
            <a:endParaRPr kumimoji="1"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A8BF4D8-8565-EE47-8636-4A1D0C67451C}"/>
              </a:ext>
            </a:extLst>
          </p:cNvPr>
          <p:cNvSpPr txBox="1"/>
          <p:nvPr/>
        </p:nvSpPr>
        <p:spPr>
          <a:xfrm>
            <a:off x="5929270" y="4908266"/>
            <a:ext cx="60850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求出</a:t>
            </a:r>
            <a:r>
              <a:rPr kumimoji="1" lang="en-US" altLang="zh-CN" dirty="0"/>
              <a:t>P</a:t>
            </a:r>
            <a:r>
              <a:rPr kumimoji="1" lang="zh-CN" altLang="en-US" dirty="0"/>
              <a:t>的最优解</a:t>
            </a:r>
            <a:r>
              <a:rPr kumimoji="1" lang="en-US" altLang="zh-CN" dirty="0"/>
              <a:t>x</a:t>
            </a:r>
            <a:r>
              <a:rPr kumimoji="1" lang="zh-CN" altLang="en-US" dirty="0"/>
              <a:t>*和最优值</a:t>
            </a:r>
            <a:r>
              <a:rPr kumimoji="1" lang="en-US" altLang="zh-CN" dirty="0"/>
              <a:t>z</a:t>
            </a:r>
            <a:r>
              <a:rPr kumimoji="1" lang="zh-CN" altLang="en-US" dirty="0"/>
              <a:t>，没有事先求出</a:t>
            </a:r>
            <a:r>
              <a:rPr kumimoji="1" lang="en-US" altLang="zh-CN" dirty="0"/>
              <a:t>IP</a:t>
            </a:r>
            <a:r>
              <a:rPr kumimoji="1" lang="zh-CN" altLang="en-US" dirty="0"/>
              <a:t>可行解作为下界，这里的</a:t>
            </a:r>
            <a:r>
              <a:rPr kumimoji="1" lang="en-US" altLang="zh-CN" dirty="0"/>
              <a:t>x</a:t>
            </a:r>
            <a:r>
              <a:rPr kumimoji="1" lang="zh-CN" altLang="en-US" dirty="0"/>
              <a:t>*不是</a:t>
            </a:r>
            <a:r>
              <a:rPr kumimoji="1" lang="en-US" altLang="zh-CN" dirty="0"/>
              <a:t>IP</a:t>
            </a:r>
            <a:r>
              <a:rPr kumimoji="1" lang="zh-CN" altLang="en-US" dirty="0"/>
              <a:t>可行，所以也不作为下界，</a:t>
            </a:r>
            <a:r>
              <a:rPr kumimoji="1" lang="en-US" altLang="zh-CN" dirty="0"/>
              <a:t>P</a:t>
            </a:r>
            <a:r>
              <a:rPr kumimoji="1" lang="zh-CN" altLang="en-US" dirty="0"/>
              <a:t>的上界是</a:t>
            </a:r>
            <a:r>
              <a:rPr kumimoji="1" lang="en-US" altLang="zh-CN" dirty="0"/>
              <a:t>153.2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9257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6FA4F8D-DA4C-B94B-92CA-C1127A7BF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IP</a:t>
            </a:r>
            <a:r>
              <a:rPr kumimoji="1" lang="zh-CN" altLang="en-US" dirty="0"/>
              <a:t>例子 </a:t>
            </a:r>
            <a:r>
              <a:rPr kumimoji="1" lang="en-US" altLang="zh-CN" dirty="0"/>
              <a:t>MAX</a:t>
            </a:r>
            <a:r>
              <a:rPr kumimoji="1" lang="zh-CN" altLang="en-US" dirty="0"/>
              <a:t>问题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D568D42-FF53-464E-922C-E9FA9287C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CCFA771-A17D-2C44-9064-3AEFD23FA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C7FEBF-A170-470C-A369-F0D066FB58E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6" name="日期占位符 5">
            <a:extLst>
              <a:ext uri="{FF2B5EF4-FFF2-40B4-BE49-F238E27FC236}">
                <a16:creationId xmlns:a16="http://schemas.microsoft.com/office/drawing/2014/main" id="{FCDC8871-9A3F-504B-AB9A-8124FDB72E0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>
              <a:defRPr/>
            </a:pPr>
            <a:fld id="{37887963-EBBB-4D80-84C4-5B8B6AB6C924}" type="datetime1">
              <a:rPr lang="en-US" smtClean="0"/>
              <a:t>8/5/20</a:t>
            </a:fld>
            <a:endParaRPr 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992AEB3-A483-7F40-BE07-CAC3C6E20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602" y="2006274"/>
            <a:ext cx="6123544" cy="26532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78584EE-3B2C-554B-9A77-846C22057FC6}"/>
              </a:ext>
            </a:extLst>
          </p:cNvPr>
          <p:cNvSpPr txBox="1"/>
          <p:nvPr/>
        </p:nvSpPr>
        <p:spPr>
          <a:xfrm>
            <a:off x="6096000" y="1595697"/>
            <a:ext cx="4662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P</a:t>
            </a:r>
            <a:r>
              <a:rPr kumimoji="1" lang="zh-CN" altLang="en-US" dirty="0"/>
              <a:t>分支得到</a:t>
            </a:r>
            <a:r>
              <a:rPr kumimoji="1" lang="en-US" altLang="zh-CN" dirty="0"/>
              <a:t>P1</a:t>
            </a:r>
            <a:r>
              <a:rPr kumimoji="1" lang="zh-CN" altLang="en-US" dirty="0"/>
              <a:t>和</a:t>
            </a:r>
            <a:r>
              <a:rPr kumimoji="1" lang="en-US" altLang="zh-CN" dirty="0"/>
              <a:t>P2</a:t>
            </a:r>
            <a:r>
              <a:rPr kumimoji="1" lang="zh-CN" altLang="en-US" dirty="0"/>
              <a:t>：对</a:t>
            </a:r>
            <a:r>
              <a:rPr kumimoji="1" lang="en-US" altLang="zh-CN" dirty="0"/>
              <a:t>P</a:t>
            </a:r>
            <a:r>
              <a:rPr kumimoji="1" lang="zh-CN" altLang="en-US" dirty="0"/>
              <a:t>的</a:t>
            </a:r>
            <a:r>
              <a:rPr kumimoji="1" lang="en-US" altLang="zh-CN" dirty="0"/>
              <a:t>x1=11.6</a:t>
            </a:r>
            <a:r>
              <a:rPr kumimoji="1" lang="zh-CN" altLang="en-US" dirty="0"/>
              <a:t>进行分支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51331A7-0D3F-E149-AC4F-A3788535A331}"/>
              </a:ext>
            </a:extLst>
          </p:cNvPr>
          <p:cNvSpPr txBox="1"/>
          <p:nvPr/>
        </p:nvSpPr>
        <p:spPr>
          <a:xfrm>
            <a:off x="6002602" y="4963296"/>
            <a:ext cx="607006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分别求出</a:t>
            </a:r>
            <a:r>
              <a:rPr kumimoji="1" lang="en-US" altLang="zh-CN" dirty="0"/>
              <a:t>P1</a:t>
            </a:r>
            <a:r>
              <a:rPr kumimoji="1" lang="zh-CN" altLang="en-US" dirty="0"/>
              <a:t>和</a:t>
            </a:r>
            <a:r>
              <a:rPr kumimoji="1" lang="en-US" altLang="zh-CN" dirty="0"/>
              <a:t>P2</a:t>
            </a:r>
            <a:r>
              <a:rPr kumimoji="1" lang="zh-CN" altLang="en-US" dirty="0"/>
              <a:t>的最优解</a:t>
            </a:r>
            <a:r>
              <a:rPr kumimoji="1" lang="en-US" altLang="zh-CN" dirty="0"/>
              <a:t>x</a:t>
            </a:r>
            <a:r>
              <a:rPr kumimoji="1" lang="zh-CN" altLang="en-US" dirty="0"/>
              <a:t>*和最优值</a:t>
            </a:r>
            <a:r>
              <a:rPr kumimoji="1" lang="en-US" altLang="zh-CN" dirty="0"/>
              <a:t>z</a:t>
            </a:r>
            <a:r>
              <a:rPr kumimoji="1" lang="zh-CN" altLang="en-US" dirty="0"/>
              <a:t>，</a:t>
            </a:r>
            <a:r>
              <a:rPr kumimoji="1" lang="en-US" altLang="zh-CN" dirty="0"/>
              <a:t>P1</a:t>
            </a:r>
            <a:r>
              <a:rPr kumimoji="1" lang="zh-CN" altLang="en-US" dirty="0"/>
              <a:t>上界为</a:t>
            </a:r>
            <a:r>
              <a:rPr kumimoji="1" lang="en-US" altLang="zh-CN" dirty="0"/>
              <a:t>152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P2</a:t>
            </a:r>
            <a:r>
              <a:rPr kumimoji="1" lang="zh-CN" altLang="en-US" dirty="0"/>
              <a:t>上界为</a:t>
            </a:r>
            <a:r>
              <a:rPr kumimoji="1" lang="en-US" altLang="zh-CN" dirty="0"/>
              <a:t>144</a:t>
            </a:r>
            <a:r>
              <a:rPr kumimoji="1" lang="zh-CN" altLang="en-US" dirty="0"/>
              <a:t>，且</a:t>
            </a:r>
            <a:r>
              <a:rPr kumimoji="1" lang="en-US" altLang="zh-CN" dirty="0"/>
              <a:t>P2</a:t>
            </a:r>
            <a:r>
              <a:rPr kumimoji="1" lang="zh-CN" altLang="en-US" dirty="0"/>
              <a:t>的</a:t>
            </a:r>
            <a:r>
              <a:rPr kumimoji="1" lang="en-US" altLang="zh-CN" dirty="0"/>
              <a:t>x</a:t>
            </a:r>
            <a:r>
              <a:rPr kumimoji="1" lang="zh-CN" altLang="en-US" dirty="0"/>
              <a:t>*是</a:t>
            </a:r>
            <a:r>
              <a:rPr kumimoji="1" lang="en-US" altLang="zh-CN" dirty="0"/>
              <a:t>IP</a:t>
            </a:r>
            <a:r>
              <a:rPr kumimoji="1" lang="zh-CN" altLang="en-US" dirty="0"/>
              <a:t>可行，所以更新下界为</a:t>
            </a:r>
            <a:r>
              <a:rPr kumimoji="1" lang="en-US" altLang="zh-CN" dirty="0"/>
              <a:t>144</a:t>
            </a:r>
            <a:r>
              <a:rPr kumimoji="1" lang="zh-CN" altLang="en-US" dirty="0"/>
              <a:t>，</a:t>
            </a:r>
            <a:r>
              <a:rPr kumimoji="1" lang="en-US" altLang="zh-CN" dirty="0">
                <a:solidFill>
                  <a:srgbClr val="FF0000"/>
                </a:solidFill>
              </a:rPr>
              <a:t>P2</a:t>
            </a:r>
            <a:r>
              <a:rPr kumimoji="1" lang="zh-CN" altLang="en-US" dirty="0">
                <a:solidFill>
                  <a:srgbClr val="FF0000"/>
                </a:solidFill>
              </a:rPr>
              <a:t>不分支生成节点了</a:t>
            </a:r>
            <a:endParaRPr kumimoji="1" lang="en-US" altLang="zh-CN" dirty="0">
              <a:solidFill>
                <a:srgbClr val="FF0000"/>
              </a:solidFill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E52E30E-230B-754E-8116-2E586AA888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13" y="1582441"/>
            <a:ext cx="5746087" cy="430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3807"/>
      </p:ext>
    </p:extLst>
  </p:cSld>
  <p:clrMapOvr>
    <a:masterClrMapping/>
  </p:clrMapOvr>
</p:sld>
</file>

<file path=ppt/theme/theme1.xml><?xml version="1.0" encoding="utf-8"?>
<a:theme xmlns:a="http://schemas.openxmlformats.org/drawingml/2006/main" name="Beamer_Presentation_template">
  <a:themeElements>
    <a:clrScheme name="Custom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F7F7F"/>
      </a:hlink>
      <a:folHlink>
        <a:srgbClr val="FFFFFF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学术ppt.pptx" id="{C0C6648C-D875-9845-88C9-E5D687CBDBA9}" vid="{0CF3D499-F9E1-484F-AFFC-73CAF6C256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Beamer_Presentation_template</Template>
  <TotalTime>3077</TotalTime>
  <Words>1047</Words>
  <Application>Microsoft Macintosh PowerPoint</Application>
  <PresentationFormat>宽屏</PresentationFormat>
  <Paragraphs>153</Paragraphs>
  <Slides>24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9" baseType="lpstr">
      <vt:lpstr>Arial</vt:lpstr>
      <vt:lpstr>Calibri</vt:lpstr>
      <vt:lpstr>Consolas</vt:lpstr>
      <vt:lpstr>Verdana</vt:lpstr>
      <vt:lpstr>Beamer_Presentation_template</vt:lpstr>
      <vt:lpstr>怎么做分支</vt:lpstr>
      <vt:lpstr>Part1 Branch</vt:lpstr>
      <vt:lpstr>树结构的分支</vt:lpstr>
      <vt:lpstr>balltree代码讲解</vt:lpstr>
      <vt:lpstr>Part2 Bound</vt:lpstr>
      <vt:lpstr>有信息搜索</vt:lpstr>
      <vt:lpstr>Part3 (M)IP</vt:lpstr>
      <vt:lpstr>IP例子 MAX问题</vt:lpstr>
      <vt:lpstr>IP例子 MAX问题</vt:lpstr>
      <vt:lpstr>IP例子 MAX问题</vt:lpstr>
      <vt:lpstr>思考</vt:lpstr>
      <vt:lpstr>分支策略</vt:lpstr>
      <vt:lpstr>节点搜索（选择）策略</vt:lpstr>
      <vt:lpstr>最佳优先 和 深度优先</vt:lpstr>
      <vt:lpstr>Part4 VRP</vt:lpstr>
      <vt:lpstr>VRPTW纯粹的B&amp;B </vt:lpstr>
      <vt:lpstr>BPC</vt:lpstr>
      <vt:lpstr>代码讲解</vt:lpstr>
      <vt:lpstr>分支策略 6.3节</vt:lpstr>
      <vt:lpstr>根据使用的车辆总数进行分支</vt:lpstr>
      <vt:lpstr>根据每个时间窗被选择的次数进行分支</vt:lpstr>
      <vt:lpstr>强分支</vt:lpstr>
      <vt:lpstr>Part5 Take-Away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 qw</dc:creator>
  <cp:lastModifiedBy>Z qw</cp:lastModifiedBy>
  <cp:revision>468</cp:revision>
  <dcterms:created xsi:type="dcterms:W3CDTF">2020-08-02T02:12:21Z</dcterms:created>
  <dcterms:modified xsi:type="dcterms:W3CDTF">2020-08-05T03:07:53Z</dcterms:modified>
</cp:coreProperties>
</file>

<file path=docProps/thumbnail.jpeg>
</file>